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7" r:id="rId2"/>
    <p:sldId id="314" r:id="rId3"/>
    <p:sldId id="315" r:id="rId4"/>
    <p:sldId id="357" r:id="rId5"/>
    <p:sldId id="346" r:id="rId6"/>
    <p:sldId id="347" r:id="rId7"/>
    <p:sldId id="321" r:id="rId8"/>
    <p:sldId id="343" r:id="rId9"/>
    <p:sldId id="322" r:id="rId10"/>
    <p:sldId id="323" r:id="rId11"/>
    <p:sldId id="326" r:id="rId12"/>
    <p:sldId id="327" r:id="rId13"/>
    <p:sldId id="328" r:id="rId14"/>
    <p:sldId id="330" r:id="rId15"/>
    <p:sldId id="331" r:id="rId16"/>
    <p:sldId id="332" r:id="rId17"/>
    <p:sldId id="340" r:id="rId18"/>
    <p:sldId id="336" r:id="rId19"/>
    <p:sldId id="337" r:id="rId20"/>
    <p:sldId id="292" r:id="rId21"/>
    <p:sldId id="294" r:id="rId22"/>
    <p:sldId id="352" r:id="rId23"/>
    <p:sldId id="341" r:id="rId24"/>
    <p:sldId id="344" r:id="rId25"/>
    <p:sldId id="350" r:id="rId26"/>
    <p:sldId id="296" r:id="rId27"/>
    <p:sldId id="256" r:id="rId28"/>
    <p:sldId id="297" r:id="rId29"/>
    <p:sldId id="262" r:id="rId30"/>
    <p:sldId id="263" r:id="rId31"/>
    <p:sldId id="281" r:id="rId32"/>
    <p:sldId id="266" r:id="rId33"/>
    <p:sldId id="280" r:id="rId34"/>
    <p:sldId id="272" r:id="rId35"/>
    <p:sldId id="274" r:id="rId36"/>
    <p:sldId id="284" r:id="rId37"/>
    <p:sldId id="300" r:id="rId38"/>
    <p:sldId id="354" r:id="rId39"/>
    <p:sldId id="342" r:id="rId40"/>
    <p:sldId id="271" r:id="rId41"/>
  </p:sldIdLst>
  <p:sldSz cx="9144000" cy="6858000" type="screen4x3"/>
  <p:notesSz cx="6858000" cy="9144000"/>
  <p:custDataLst>
    <p:tags r:id="rId4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258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5C91D-D05A-4A58-AAC8-9E37C02634F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</dgm:pt>
    <dgm:pt modelId="{10C58575-61CF-456F-9CAB-EE25E55D7D2B}">
      <dgm:prSet phldrT="[Tekst]" custT="1"/>
      <dgm:spPr>
        <a:noFill/>
        <a:ln>
          <a:solidFill>
            <a:schemeClr val="bg1"/>
          </a:solidFill>
        </a:ln>
        <a:scene3d>
          <a:camera prst="orthographicFront"/>
          <a:lightRig rig="freezing" dir="t"/>
        </a:scene3d>
        <a:sp3d prstMaterial="translucentPowder">
          <a:bevelT w="50800"/>
        </a:sp3d>
      </dgm:spPr>
      <dgm:t>
        <a:bodyPr vert="horz" anchor="b" anchorCtr="1"/>
        <a:lstStyle/>
        <a:p>
          <a:r>
            <a:rPr lang="nl-NL" sz="3600" dirty="0" smtClean="0">
              <a:solidFill>
                <a:srgbClr val="92D050"/>
              </a:solidFill>
            </a:rPr>
            <a:t>Projectenbureau</a:t>
          </a:r>
          <a:endParaRPr lang="nl-NL" sz="3600" dirty="0">
            <a:solidFill>
              <a:srgbClr val="92D050"/>
            </a:solidFill>
          </a:endParaRPr>
        </a:p>
      </dgm:t>
    </dgm:pt>
    <dgm:pt modelId="{E6D62A5A-9A26-48B9-A3C8-294493677A5E}" type="parTrans" cxnId="{8B5418C1-AB5D-4A05-8A92-057A3B2A3507}">
      <dgm:prSet/>
      <dgm:spPr/>
      <dgm:t>
        <a:bodyPr/>
        <a:lstStyle/>
        <a:p>
          <a:endParaRPr lang="nl-NL">
            <a:solidFill>
              <a:srgbClr val="990099"/>
            </a:solidFill>
          </a:endParaRPr>
        </a:p>
      </dgm:t>
    </dgm:pt>
    <dgm:pt modelId="{38E829BE-9695-463E-9AEA-E40BBC6C7873}" type="sibTrans" cxnId="{8B5418C1-AB5D-4A05-8A92-057A3B2A3507}">
      <dgm:prSet/>
      <dgm:spPr>
        <a:scene3d>
          <a:camera prst="orthographicFront"/>
          <a:lightRig rig="threePt" dir="t"/>
        </a:scene3d>
        <a:sp3d>
          <a:bevelT w="50800"/>
        </a:sp3d>
      </dgm:spPr>
      <dgm:t>
        <a:bodyPr/>
        <a:lstStyle/>
        <a:p>
          <a:endParaRPr lang="nl-NL">
            <a:solidFill>
              <a:srgbClr val="990099"/>
            </a:solidFill>
          </a:endParaRPr>
        </a:p>
      </dgm:t>
    </dgm:pt>
    <dgm:pt modelId="{2F4DC6C7-0157-4A0E-98AF-E6B032AFE18D}">
      <dgm:prSet phldrT="[Tekst]" custT="1"/>
      <dgm:spPr>
        <a:noFill/>
        <a:ln>
          <a:solidFill>
            <a:schemeClr val="lt1">
              <a:hueOff val="0"/>
              <a:satOff val="0"/>
              <a:lumOff val="0"/>
              <a:alpha val="28000"/>
            </a:schemeClr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sunset" dir="t"/>
        </a:scene3d>
        <a:sp3d extrusionH="76200" prstMaterial="translucentPowder">
          <a:bevelT w="50800"/>
          <a:extrusionClr>
            <a:schemeClr val="accent2"/>
          </a:extrusionClr>
        </a:sp3d>
      </dgm:spPr>
      <dgm:t>
        <a:bodyPr vert="horz" anchor="t" anchorCtr="1"/>
        <a:lstStyle/>
        <a:p>
          <a:r>
            <a:rPr lang="nl-NL" sz="3600" dirty="0" smtClean="0">
              <a:solidFill>
                <a:srgbClr val="990099"/>
              </a:solidFill>
            </a:rPr>
            <a:t>Kenniscentrum</a:t>
          </a:r>
          <a:endParaRPr lang="nl-NL" sz="3600" dirty="0">
            <a:solidFill>
              <a:srgbClr val="990099"/>
            </a:solidFill>
          </a:endParaRPr>
        </a:p>
      </dgm:t>
    </dgm:pt>
    <dgm:pt modelId="{90F8732C-CB57-475A-9C8F-7AAB0852B952}" type="sibTrans" cxnId="{2B4A6152-C21A-4E78-9B20-701719E6629D}">
      <dgm:prSet/>
      <dgm:spPr>
        <a:scene3d>
          <a:camera prst="orthographicFront"/>
          <a:lightRig rig="threePt" dir="t"/>
        </a:scene3d>
        <a:sp3d>
          <a:bevelT w="50800"/>
        </a:sp3d>
      </dgm:spPr>
      <dgm:t>
        <a:bodyPr/>
        <a:lstStyle/>
        <a:p>
          <a:endParaRPr lang="nl-NL">
            <a:solidFill>
              <a:srgbClr val="990099"/>
            </a:solidFill>
          </a:endParaRPr>
        </a:p>
      </dgm:t>
    </dgm:pt>
    <dgm:pt modelId="{CBF6D549-D472-4F43-9C82-3DEF95970012}" type="parTrans" cxnId="{2B4A6152-C21A-4E78-9B20-701719E6629D}">
      <dgm:prSet/>
      <dgm:spPr/>
      <dgm:t>
        <a:bodyPr/>
        <a:lstStyle/>
        <a:p>
          <a:endParaRPr lang="nl-NL">
            <a:solidFill>
              <a:srgbClr val="990099"/>
            </a:solidFill>
          </a:endParaRPr>
        </a:p>
      </dgm:t>
    </dgm:pt>
    <dgm:pt modelId="{4DA17B3D-5688-46D4-B278-EA49D774B40A}" type="pres">
      <dgm:prSet presAssocID="{0D35C91D-D05A-4A58-AAC8-9E37C02634FA}" presName="cycle" presStyleCnt="0">
        <dgm:presLayoutVars>
          <dgm:dir/>
          <dgm:resizeHandles val="exact"/>
        </dgm:presLayoutVars>
      </dgm:prSet>
      <dgm:spPr/>
    </dgm:pt>
    <dgm:pt modelId="{8D14E8D1-9293-4E1B-BFE8-BEF978A66B50}" type="pres">
      <dgm:prSet presAssocID="{2F4DC6C7-0157-4A0E-98AF-E6B032AFE18D}" presName="node" presStyleLbl="node1" presStyleIdx="0" presStyleCnt="2" custAng="0" custScaleX="120051" custRadScaleRad="63004" custRadScaleInc="14353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304A249-ABF2-4687-8550-D49E3060B24F}" type="pres">
      <dgm:prSet presAssocID="{2F4DC6C7-0157-4A0E-98AF-E6B032AFE18D}" presName="spNode" presStyleCnt="0"/>
      <dgm:spPr/>
    </dgm:pt>
    <dgm:pt modelId="{F91542FB-AB74-420A-B7F7-DC2BE970346D}" type="pres">
      <dgm:prSet presAssocID="{90F8732C-CB57-475A-9C8F-7AAB0852B952}" presName="sibTrans" presStyleLbl="sibTrans1D1" presStyleIdx="0" presStyleCnt="2"/>
      <dgm:spPr/>
      <dgm:t>
        <a:bodyPr/>
        <a:lstStyle/>
        <a:p>
          <a:endParaRPr lang="nl-NL"/>
        </a:p>
      </dgm:t>
    </dgm:pt>
    <dgm:pt modelId="{F5740C97-66EE-4D6E-A985-6EF5D7336068}" type="pres">
      <dgm:prSet presAssocID="{10C58575-61CF-456F-9CAB-EE25E55D7D2B}" presName="node" presStyleLbl="node1" presStyleIdx="1" presStyleCnt="2" custScaleX="117175" custRadScaleRad="66593" custRadScaleInc="15744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266F4F-ECC6-46C6-92F3-CD1E9B9377C3}" type="pres">
      <dgm:prSet presAssocID="{10C58575-61CF-456F-9CAB-EE25E55D7D2B}" presName="spNode" presStyleCnt="0"/>
      <dgm:spPr/>
    </dgm:pt>
    <dgm:pt modelId="{167C1036-8D64-495A-B166-D91EB1DFE55D}" type="pres">
      <dgm:prSet presAssocID="{38E829BE-9695-463E-9AEA-E40BBC6C7873}" presName="sibTrans" presStyleLbl="sibTrans1D1" presStyleIdx="1" presStyleCnt="2"/>
      <dgm:spPr/>
      <dgm:t>
        <a:bodyPr/>
        <a:lstStyle/>
        <a:p>
          <a:endParaRPr lang="nl-NL"/>
        </a:p>
      </dgm:t>
    </dgm:pt>
  </dgm:ptLst>
  <dgm:cxnLst>
    <dgm:cxn modelId="{2063A7DD-4A35-6041-965B-CAC472BD3BD7}" type="presOf" srcId="{10C58575-61CF-456F-9CAB-EE25E55D7D2B}" destId="{F5740C97-66EE-4D6E-A985-6EF5D7336068}" srcOrd="0" destOrd="0" presId="urn:microsoft.com/office/officeart/2005/8/layout/cycle5"/>
    <dgm:cxn modelId="{3467FD5F-FFFB-B242-90F1-53902E9439FD}" type="presOf" srcId="{2F4DC6C7-0157-4A0E-98AF-E6B032AFE18D}" destId="{8D14E8D1-9293-4E1B-BFE8-BEF978A66B50}" srcOrd="0" destOrd="0" presId="urn:microsoft.com/office/officeart/2005/8/layout/cycle5"/>
    <dgm:cxn modelId="{0D7E1734-F50F-1649-AD11-D03FCC7F0F8E}" type="presOf" srcId="{90F8732C-CB57-475A-9C8F-7AAB0852B952}" destId="{F91542FB-AB74-420A-B7F7-DC2BE970346D}" srcOrd="0" destOrd="0" presId="urn:microsoft.com/office/officeart/2005/8/layout/cycle5"/>
    <dgm:cxn modelId="{454177F3-EB2B-164D-AB01-3E86FE179675}" type="presOf" srcId="{38E829BE-9695-463E-9AEA-E40BBC6C7873}" destId="{167C1036-8D64-495A-B166-D91EB1DFE55D}" srcOrd="0" destOrd="0" presId="urn:microsoft.com/office/officeart/2005/8/layout/cycle5"/>
    <dgm:cxn modelId="{2B4A6152-C21A-4E78-9B20-701719E6629D}" srcId="{0D35C91D-D05A-4A58-AAC8-9E37C02634FA}" destId="{2F4DC6C7-0157-4A0E-98AF-E6B032AFE18D}" srcOrd="0" destOrd="0" parTransId="{CBF6D549-D472-4F43-9C82-3DEF95970012}" sibTransId="{90F8732C-CB57-475A-9C8F-7AAB0852B952}"/>
    <dgm:cxn modelId="{8B5418C1-AB5D-4A05-8A92-057A3B2A3507}" srcId="{0D35C91D-D05A-4A58-AAC8-9E37C02634FA}" destId="{10C58575-61CF-456F-9CAB-EE25E55D7D2B}" srcOrd="1" destOrd="0" parTransId="{E6D62A5A-9A26-48B9-A3C8-294493677A5E}" sibTransId="{38E829BE-9695-463E-9AEA-E40BBC6C7873}"/>
    <dgm:cxn modelId="{480B2D48-30F2-8943-8D9E-BEDA4F9FF248}" type="presOf" srcId="{0D35C91D-D05A-4A58-AAC8-9E37C02634FA}" destId="{4DA17B3D-5688-46D4-B278-EA49D774B40A}" srcOrd="0" destOrd="0" presId="urn:microsoft.com/office/officeart/2005/8/layout/cycle5"/>
    <dgm:cxn modelId="{A2013B9F-AE41-E944-A3BF-80C8242FD899}" type="presParOf" srcId="{4DA17B3D-5688-46D4-B278-EA49D774B40A}" destId="{8D14E8D1-9293-4E1B-BFE8-BEF978A66B50}" srcOrd="0" destOrd="0" presId="urn:microsoft.com/office/officeart/2005/8/layout/cycle5"/>
    <dgm:cxn modelId="{08A07E64-659D-E743-80AF-AE19CEE9F115}" type="presParOf" srcId="{4DA17B3D-5688-46D4-B278-EA49D774B40A}" destId="{4304A249-ABF2-4687-8550-D49E3060B24F}" srcOrd="1" destOrd="0" presId="urn:microsoft.com/office/officeart/2005/8/layout/cycle5"/>
    <dgm:cxn modelId="{BA8C09ED-7840-BC47-9CCD-29776BBF9770}" type="presParOf" srcId="{4DA17B3D-5688-46D4-B278-EA49D774B40A}" destId="{F91542FB-AB74-420A-B7F7-DC2BE970346D}" srcOrd="2" destOrd="0" presId="urn:microsoft.com/office/officeart/2005/8/layout/cycle5"/>
    <dgm:cxn modelId="{F2E8F194-376D-0E47-96B0-2D82021A27EE}" type="presParOf" srcId="{4DA17B3D-5688-46D4-B278-EA49D774B40A}" destId="{F5740C97-66EE-4D6E-A985-6EF5D7336068}" srcOrd="3" destOrd="0" presId="urn:microsoft.com/office/officeart/2005/8/layout/cycle5"/>
    <dgm:cxn modelId="{979B696B-427E-D04A-8C61-A8E86967E84D}" type="presParOf" srcId="{4DA17B3D-5688-46D4-B278-EA49D774B40A}" destId="{A1266F4F-ECC6-46C6-92F3-CD1E9B9377C3}" srcOrd="4" destOrd="0" presId="urn:microsoft.com/office/officeart/2005/8/layout/cycle5"/>
    <dgm:cxn modelId="{5B83886D-47C2-1844-9ACE-D2CA3CB0AA0C}" type="presParOf" srcId="{4DA17B3D-5688-46D4-B278-EA49D774B40A}" destId="{167C1036-8D64-495A-B166-D91EB1DFE55D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2F564-8502-4BD6-808C-B833982C76E6}" type="doc">
      <dgm:prSet loTypeId="urn:microsoft.com/office/officeart/2005/8/layout/cycle8" loCatId="cycle" qsTypeId="urn:microsoft.com/office/officeart/2005/8/quickstyle/3d2" qsCatId="3D" csTypeId="urn:microsoft.com/office/officeart/2005/8/colors/colorful1#1" csCatId="colorful" phldr="1"/>
      <dgm:spPr/>
    </dgm:pt>
    <dgm:pt modelId="{F2FDE613-6E24-4ABE-A266-313A1C0522FB}">
      <dgm:prSet phldrT="[Tekst]"/>
      <dgm:spPr>
        <a:gradFill rotWithShape="0">
          <a:gsLst>
            <a:gs pos="0">
              <a:srgbClr val="990099"/>
            </a:gs>
            <a:gs pos="80000">
              <a:srgbClr val="CC3399"/>
            </a:gs>
            <a:gs pos="100000">
              <a:srgbClr val="990099"/>
            </a:gs>
          </a:gsLst>
        </a:gradFill>
      </dgm:spPr>
      <dgm:t>
        <a:bodyPr/>
        <a:lstStyle/>
        <a:p>
          <a:r>
            <a:rPr lang="nl-NL" dirty="0" smtClean="0"/>
            <a:t>Advies</a:t>
          </a:r>
          <a:endParaRPr lang="nl-NL" dirty="0"/>
        </a:p>
      </dgm:t>
    </dgm:pt>
    <dgm:pt modelId="{20A20630-C744-4099-8E05-981D6DC5C315}" type="parTrans" cxnId="{51DC59E3-A47C-45CC-B030-6A54F20B04D7}">
      <dgm:prSet/>
      <dgm:spPr/>
      <dgm:t>
        <a:bodyPr/>
        <a:lstStyle/>
        <a:p>
          <a:endParaRPr lang="nl-NL"/>
        </a:p>
      </dgm:t>
    </dgm:pt>
    <dgm:pt modelId="{1A4068B2-E4F9-489E-8539-1FF9253624E6}" type="sibTrans" cxnId="{51DC59E3-A47C-45CC-B030-6A54F20B04D7}">
      <dgm:prSet/>
      <dgm:spPr/>
      <dgm:t>
        <a:bodyPr/>
        <a:lstStyle/>
        <a:p>
          <a:endParaRPr lang="nl-NL"/>
        </a:p>
      </dgm:t>
    </dgm:pt>
    <dgm:pt modelId="{CC083E33-1650-4AE2-AC1B-DB7E7D059DCB}">
      <dgm:prSet phldrT="[Tekst]"/>
      <dgm:spPr>
        <a:gradFill rotWithShape="0">
          <a:gsLst>
            <a:gs pos="0">
              <a:srgbClr val="990099"/>
            </a:gs>
            <a:gs pos="80000">
              <a:srgbClr val="CC3399"/>
            </a:gs>
            <a:gs pos="100000">
              <a:srgbClr val="990099"/>
            </a:gs>
          </a:gsLst>
          <a:lin ang="16200000" scaled="1"/>
        </a:gradFill>
      </dgm:spPr>
      <dgm:t>
        <a:bodyPr/>
        <a:lstStyle/>
        <a:p>
          <a:r>
            <a:rPr lang="nl-NL" dirty="0" smtClean="0"/>
            <a:t>Kennis</a:t>
          </a:r>
          <a:endParaRPr lang="nl-NL" dirty="0"/>
        </a:p>
      </dgm:t>
    </dgm:pt>
    <dgm:pt modelId="{7F05E7B9-1EF4-4EB0-B0D6-8FCE3808A8DB}" type="parTrans" cxnId="{8D5255C1-37FE-4ED9-80F8-877904174D7D}">
      <dgm:prSet/>
      <dgm:spPr/>
      <dgm:t>
        <a:bodyPr/>
        <a:lstStyle/>
        <a:p>
          <a:endParaRPr lang="nl-NL"/>
        </a:p>
      </dgm:t>
    </dgm:pt>
    <dgm:pt modelId="{4347C7C3-F681-4394-93DB-871BB405ECC5}" type="sibTrans" cxnId="{8D5255C1-37FE-4ED9-80F8-877904174D7D}">
      <dgm:prSet/>
      <dgm:spPr/>
      <dgm:t>
        <a:bodyPr/>
        <a:lstStyle/>
        <a:p>
          <a:endParaRPr lang="nl-NL"/>
        </a:p>
      </dgm:t>
    </dgm:pt>
    <dgm:pt modelId="{62F0AF9F-4DB0-44BF-8BD5-A1B5D1223E28}">
      <dgm:prSet/>
      <dgm:spPr>
        <a:gradFill flip="none" rotWithShape="1">
          <a:gsLst>
            <a:gs pos="0">
              <a:srgbClr val="69CF51"/>
            </a:gs>
            <a:gs pos="80000">
              <a:srgbClr val="69CF51"/>
            </a:gs>
            <a:gs pos="100000">
              <a:srgbClr val="92D050"/>
            </a:gs>
          </a:gsLst>
          <a:lin ang="16200000" scaled="1"/>
          <a:tileRect/>
        </a:gradFill>
      </dgm:spPr>
      <dgm:t>
        <a:bodyPr/>
        <a:lstStyle/>
        <a:p>
          <a:r>
            <a:rPr lang="nl-NL" dirty="0" smtClean="0"/>
            <a:t>Ontwikkeling</a:t>
          </a:r>
          <a:endParaRPr lang="nl-NL" dirty="0"/>
        </a:p>
      </dgm:t>
    </dgm:pt>
    <dgm:pt modelId="{61D59A86-2044-4ABD-AA2E-02787740DEC6}" type="parTrans" cxnId="{E31C5090-5DD0-4F93-8B1E-58BEA60B7D7B}">
      <dgm:prSet/>
      <dgm:spPr/>
      <dgm:t>
        <a:bodyPr/>
        <a:lstStyle/>
        <a:p>
          <a:endParaRPr lang="nl-NL"/>
        </a:p>
      </dgm:t>
    </dgm:pt>
    <dgm:pt modelId="{1E4FEB12-E08D-4256-AC6A-5E7C6B741ADD}" type="sibTrans" cxnId="{E31C5090-5DD0-4F93-8B1E-58BEA60B7D7B}">
      <dgm:prSet/>
      <dgm:spPr/>
      <dgm:t>
        <a:bodyPr/>
        <a:lstStyle/>
        <a:p>
          <a:endParaRPr lang="nl-NL"/>
        </a:p>
      </dgm:t>
    </dgm:pt>
    <dgm:pt modelId="{1806A558-6D83-4FF6-9A2D-2169013268D7}">
      <dgm:prSet/>
      <dgm:spPr>
        <a:gradFill rotWithShape="0">
          <a:gsLst>
            <a:gs pos="0">
              <a:srgbClr val="69CF51"/>
            </a:gs>
            <a:gs pos="80000">
              <a:srgbClr val="69CF51"/>
            </a:gs>
            <a:gs pos="100000">
              <a:schemeClr val="accent3"/>
            </a:gs>
          </a:gsLst>
          <a:lin ang="2700000" scaled="1"/>
        </a:gradFill>
      </dgm:spPr>
      <dgm:t>
        <a:bodyPr/>
        <a:lstStyle/>
        <a:p>
          <a:r>
            <a:rPr lang="nl-NL" dirty="0" smtClean="0"/>
            <a:t>Evaluatie</a:t>
          </a:r>
          <a:endParaRPr lang="nl-NL" dirty="0"/>
        </a:p>
      </dgm:t>
    </dgm:pt>
    <dgm:pt modelId="{E82B57E5-E46C-422F-BFCD-70CC65F4D823}" type="parTrans" cxnId="{44BC98AA-0CC9-4CA4-A18A-1CF37690F95F}">
      <dgm:prSet/>
      <dgm:spPr/>
      <dgm:t>
        <a:bodyPr/>
        <a:lstStyle/>
        <a:p>
          <a:endParaRPr lang="nl-NL"/>
        </a:p>
      </dgm:t>
    </dgm:pt>
    <dgm:pt modelId="{B189C4EA-082C-4A7C-A47D-4F24660CBFD0}" type="sibTrans" cxnId="{44BC98AA-0CC9-4CA4-A18A-1CF37690F95F}">
      <dgm:prSet/>
      <dgm:spPr/>
      <dgm:t>
        <a:bodyPr/>
        <a:lstStyle/>
        <a:p>
          <a:endParaRPr lang="nl-NL"/>
        </a:p>
      </dgm:t>
    </dgm:pt>
    <dgm:pt modelId="{3B21ECA7-8746-4A81-89C0-3F6C544A3AC6}">
      <dgm:prSet/>
      <dgm:spPr>
        <a:gradFill rotWithShape="0">
          <a:gsLst>
            <a:gs pos="0">
              <a:srgbClr val="69CF51"/>
            </a:gs>
            <a:gs pos="80000">
              <a:srgbClr val="69CF51"/>
            </a:gs>
            <a:gs pos="100000">
              <a:srgbClr val="92D050"/>
            </a:gs>
          </a:gsLst>
          <a:lin ang="2700000" scaled="1"/>
        </a:gradFill>
      </dgm:spPr>
      <dgm:t>
        <a:bodyPr/>
        <a:lstStyle/>
        <a:p>
          <a:r>
            <a:rPr lang="nl-NL" dirty="0" smtClean="0"/>
            <a:t>Implementatie</a:t>
          </a:r>
          <a:endParaRPr lang="nl-NL" dirty="0"/>
        </a:p>
      </dgm:t>
    </dgm:pt>
    <dgm:pt modelId="{46154626-C61E-4155-A3C7-BEDF7081BAFD}" type="parTrans" cxnId="{242186BB-6B10-4E72-B764-35D09C89313C}">
      <dgm:prSet/>
      <dgm:spPr/>
      <dgm:t>
        <a:bodyPr/>
        <a:lstStyle/>
        <a:p>
          <a:endParaRPr lang="nl-NL"/>
        </a:p>
      </dgm:t>
    </dgm:pt>
    <dgm:pt modelId="{9DCC2557-C517-4807-BA45-FC3214B739C3}" type="sibTrans" cxnId="{242186BB-6B10-4E72-B764-35D09C89313C}">
      <dgm:prSet/>
      <dgm:spPr/>
      <dgm:t>
        <a:bodyPr/>
        <a:lstStyle/>
        <a:p>
          <a:endParaRPr lang="nl-NL"/>
        </a:p>
      </dgm:t>
    </dgm:pt>
    <dgm:pt modelId="{BD44EDA0-08B4-44F5-8F05-60D776BF7F63}" type="pres">
      <dgm:prSet presAssocID="{33E2F564-8502-4BD6-808C-B833982C76E6}" presName="compositeShape" presStyleCnt="0">
        <dgm:presLayoutVars>
          <dgm:chMax val="7"/>
          <dgm:dir/>
          <dgm:resizeHandles val="exact"/>
        </dgm:presLayoutVars>
      </dgm:prSet>
      <dgm:spPr/>
    </dgm:pt>
    <dgm:pt modelId="{5618AAB2-E4FE-44FA-A4AD-FA893FDECA09}" type="pres">
      <dgm:prSet presAssocID="{33E2F564-8502-4BD6-808C-B833982C76E6}" presName="wedge1" presStyleLbl="node1" presStyleIdx="0" presStyleCnt="5" custLinFactNeighborX="464" custLinFactNeighborY="-161"/>
      <dgm:spPr/>
      <dgm:t>
        <a:bodyPr/>
        <a:lstStyle/>
        <a:p>
          <a:endParaRPr lang="nl-NL"/>
        </a:p>
      </dgm:t>
    </dgm:pt>
    <dgm:pt modelId="{9302F7BE-8C75-4EF9-ACCD-5E9273B01ABA}" type="pres">
      <dgm:prSet presAssocID="{33E2F564-8502-4BD6-808C-B833982C76E6}" presName="dummy1a" presStyleCnt="0"/>
      <dgm:spPr/>
    </dgm:pt>
    <dgm:pt modelId="{00E09169-336F-4306-8ECA-C4190ACF7BFD}" type="pres">
      <dgm:prSet presAssocID="{33E2F564-8502-4BD6-808C-B833982C76E6}" presName="dummy1b" presStyleCnt="0"/>
      <dgm:spPr/>
    </dgm:pt>
    <dgm:pt modelId="{309A2C93-4882-4C3A-A6B0-2FF6D8E1AD55}" type="pres">
      <dgm:prSet presAssocID="{33E2F564-8502-4BD6-808C-B833982C76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EA8542-10BE-49EB-ADDE-2E42985C9A33}" type="pres">
      <dgm:prSet presAssocID="{33E2F564-8502-4BD6-808C-B833982C76E6}" presName="wedge2" presStyleLbl="node1" presStyleIdx="1" presStyleCnt="5" custLinFactNeighborX="-512" custLinFactNeighborY="304"/>
      <dgm:spPr/>
      <dgm:t>
        <a:bodyPr/>
        <a:lstStyle/>
        <a:p>
          <a:endParaRPr lang="nl-NL"/>
        </a:p>
      </dgm:t>
    </dgm:pt>
    <dgm:pt modelId="{8240BC8E-0225-46F4-8F72-7EC6FD154BF1}" type="pres">
      <dgm:prSet presAssocID="{33E2F564-8502-4BD6-808C-B833982C76E6}" presName="dummy2a" presStyleCnt="0"/>
      <dgm:spPr/>
    </dgm:pt>
    <dgm:pt modelId="{3622BE1E-AF0A-441A-8927-817F14691861}" type="pres">
      <dgm:prSet presAssocID="{33E2F564-8502-4BD6-808C-B833982C76E6}" presName="dummy2b" presStyleCnt="0"/>
      <dgm:spPr/>
    </dgm:pt>
    <dgm:pt modelId="{AC450B83-7D64-4B60-B069-633485883391}" type="pres">
      <dgm:prSet presAssocID="{33E2F564-8502-4BD6-808C-B833982C76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171495C-BA20-49B5-B2A8-8488BB78F932}" type="pres">
      <dgm:prSet presAssocID="{33E2F564-8502-4BD6-808C-B833982C76E6}" presName="wedge3" presStyleLbl="node1" presStyleIdx="2" presStyleCnt="5"/>
      <dgm:spPr/>
      <dgm:t>
        <a:bodyPr/>
        <a:lstStyle/>
        <a:p>
          <a:endParaRPr lang="nl-NL"/>
        </a:p>
      </dgm:t>
    </dgm:pt>
    <dgm:pt modelId="{4E019497-F266-4433-AE75-2EB013CB4AF8}" type="pres">
      <dgm:prSet presAssocID="{33E2F564-8502-4BD6-808C-B833982C76E6}" presName="dummy3a" presStyleCnt="0"/>
      <dgm:spPr/>
    </dgm:pt>
    <dgm:pt modelId="{24BB4990-E3DC-4A94-894C-DD2B1ACA2002}" type="pres">
      <dgm:prSet presAssocID="{33E2F564-8502-4BD6-808C-B833982C76E6}" presName="dummy3b" presStyleCnt="0"/>
      <dgm:spPr/>
    </dgm:pt>
    <dgm:pt modelId="{CCB31E01-D335-4AA6-A398-F51241B0B116}" type="pres">
      <dgm:prSet presAssocID="{33E2F564-8502-4BD6-808C-B833982C76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BF5270-3AC4-48BC-89BE-8507448AB7DF}" type="pres">
      <dgm:prSet presAssocID="{33E2F564-8502-4BD6-808C-B833982C76E6}" presName="wedge4" presStyleLbl="node1" presStyleIdx="3" presStyleCnt="5"/>
      <dgm:spPr/>
      <dgm:t>
        <a:bodyPr/>
        <a:lstStyle/>
        <a:p>
          <a:endParaRPr lang="nl-NL"/>
        </a:p>
      </dgm:t>
    </dgm:pt>
    <dgm:pt modelId="{A5263532-18A1-4EC1-BE3E-F12E8129554F}" type="pres">
      <dgm:prSet presAssocID="{33E2F564-8502-4BD6-808C-B833982C76E6}" presName="dummy4a" presStyleCnt="0"/>
      <dgm:spPr/>
    </dgm:pt>
    <dgm:pt modelId="{512C9362-DC9F-418E-BBA5-90030DEBCDD9}" type="pres">
      <dgm:prSet presAssocID="{33E2F564-8502-4BD6-808C-B833982C76E6}" presName="dummy4b" presStyleCnt="0"/>
      <dgm:spPr/>
    </dgm:pt>
    <dgm:pt modelId="{16EAA436-378F-48D2-8FB9-30ACBCBDC605}" type="pres">
      <dgm:prSet presAssocID="{33E2F564-8502-4BD6-808C-B833982C76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7EF249-7AEA-4D14-93C0-4887DF1B6AB3}" type="pres">
      <dgm:prSet presAssocID="{33E2F564-8502-4BD6-808C-B833982C76E6}" presName="wedge5" presStyleLbl="node1" presStyleIdx="4" presStyleCnt="5"/>
      <dgm:spPr/>
      <dgm:t>
        <a:bodyPr/>
        <a:lstStyle/>
        <a:p>
          <a:endParaRPr lang="nl-NL"/>
        </a:p>
      </dgm:t>
    </dgm:pt>
    <dgm:pt modelId="{BD98229B-0EBE-405A-AB05-E68B1FA64F52}" type="pres">
      <dgm:prSet presAssocID="{33E2F564-8502-4BD6-808C-B833982C76E6}" presName="dummy5a" presStyleCnt="0"/>
      <dgm:spPr/>
    </dgm:pt>
    <dgm:pt modelId="{B520EA45-AE5B-497B-802A-E81990B6F22A}" type="pres">
      <dgm:prSet presAssocID="{33E2F564-8502-4BD6-808C-B833982C76E6}" presName="dummy5b" presStyleCnt="0"/>
      <dgm:spPr/>
    </dgm:pt>
    <dgm:pt modelId="{BDBA8CC8-698B-413A-9063-76FA76B0F434}" type="pres">
      <dgm:prSet presAssocID="{33E2F564-8502-4BD6-808C-B833982C76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9B0CC9-B300-4A2A-938C-C02A599A2352}" type="pres">
      <dgm:prSet presAssocID="{1A4068B2-E4F9-489E-8539-1FF9253624E6}" presName="arrowWedge1" presStyleLbl="fgSibTrans2D1" presStyleIdx="0" presStyleCnt="5"/>
      <dgm:spPr>
        <a:solidFill>
          <a:srgbClr val="990099"/>
        </a:solidFill>
      </dgm:spPr>
    </dgm:pt>
    <dgm:pt modelId="{1F124C6D-5216-4C42-9B97-5580774C432C}" type="pres">
      <dgm:prSet presAssocID="{1E4FEB12-E08D-4256-AC6A-5E7C6B741ADD}" presName="arrowWedge2" presStyleLbl="fgSibTrans2D1" presStyleIdx="1" presStyleCnt="5"/>
      <dgm:spPr>
        <a:solidFill>
          <a:srgbClr val="92D050"/>
        </a:solidFill>
      </dgm:spPr>
    </dgm:pt>
    <dgm:pt modelId="{DEBDE49E-59B5-4DEE-8AF4-F84C77713279}" type="pres">
      <dgm:prSet presAssocID="{9DCC2557-C517-4807-BA45-FC3214B739C3}" presName="arrowWedge3" presStyleLbl="fgSibTrans2D1" presStyleIdx="2" presStyleCnt="5"/>
      <dgm:spPr>
        <a:solidFill>
          <a:srgbClr val="92D050"/>
        </a:solidFill>
      </dgm:spPr>
    </dgm:pt>
    <dgm:pt modelId="{137C3247-8EFA-4CA2-95A8-1C96E18181D7}" type="pres">
      <dgm:prSet presAssocID="{B189C4EA-082C-4A7C-A47D-4F24660CBFD0}" presName="arrowWedge4" presStyleLbl="fgSibTrans2D1" presStyleIdx="3" presStyleCnt="5"/>
      <dgm:spPr>
        <a:solidFill>
          <a:srgbClr val="92D050"/>
        </a:solidFill>
      </dgm:spPr>
    </dgm:pt>
    <dgm:pt modelId="{22FF2223-FFA1-460C-8C5B-67432F607151}" type="pres">
      <dgm:prSet presAssocID="{4347C7C3-F681-4394-93DB-871BB405ECC5}" presName="arrowWedge5" presStyleLbl="fgSibTrans2D1" presStyleIdx="4" presStyleCnt="5"/>
      <dgm:spPr>
        <a:solidFill>
          <a:srgbClr val="990099"/>
        </a:solidFill>
      </dgm:spPr>
    </dgm:pt>
  </dgm:ptLst>
  <dgm:cxnLst>
    <dgm:cxn modelId="{242186BB-6B10-4E72-B764-35D09C89313C}" srcId="{33E2F564-8502-4BD6-808C-B833982C76E6}" destId="{3B21ECA7-8746-4A81-89C0-3F6C544A3AC6}" srcOrd="2" destOrd="0" parTransId="{46154626-C61E-4155-A3C7-BEDF7081BAFD}" sibTransId="{9DCC2557-C517-4807-BA45-FC3214B739C3}"/>
    <dgm:cxn modelId="{7DCFA846-4F28-F449-994C-34D46D1CEB79}" type="presOf" srcId="{CC083E33-1650-4AE2-AC1B-DB7E7D059DCB}" destId="{BDBA8CC8-698B-413A-9063-76FA76B0F434}" srcOrd="1" destOrd="0" presId="urn:microsoft.com/office/officeart/2005/8/layout/cycle8"/>
    <dgm:cxn modelId="{8A5AEBDC-876A-944D-9950-99B890BFFAEF}" type="presOf" srcId="{3B21ECA7-8746-4A81-89C0-3F6C544A3AC6}" destId="{D171495C-BA20-49B5-B2A8-8488BB78F932}" srcOrd="0" destOrd="0" presId="urn:microsoft.com/office/officeart/2005/8/layout/cycle8"/>
    <dgm:cxn modelId="{715A5170-BB79-354B-AAE4-1790A1E47E7E}" type="presOf" srcId="{62F0AF9F-4DB0-44BF-8BD5-A1B5D1223E28}" destId="{AC450B83-7D64-4B60-B069-633485883391}" srcOrd="1" destOrd="0" presId="urn:microsoft.com/office/officeart/2005/8/layout/cycle8"/>
    <dgm:cxn modelId="{71E5EBAF-0801-FA4B-84A0-3E995535E806}" type="presOf" srcId="{62F0AF9F-4DB0-44BF-8BD5-A1B5D1223E28}" destId="{35EA8542-10BE-49EB-ADDE-2E42985C9A33}" srcOrd="0" destOrd="0" presId="urn:microsoft.com/office/officeart/2005/8/layout/cycle8"/>
    <dgm:cxn modelId="{51DC59E3-A47C-45CC-B030-6A54F20B04D7}" srcId="{33E2F564-8502-4BD6-808C-B833982C76E6}" destId="{F2FDE613-6E24-4ABE-A266-313A1C0522FB}" srcOrd="0" destOrd="0" parTransId="{20A20630-C744-4099-8E05-981D6DC5C315}" sibTransId="{1A4068B2-E4F9-489E-8539-1FF9253624E6}"/>
    <dgm:cxn modelId="{5100DA0E-631C-B64F-9222-740D50D2F2A6}" type="presOf" srcId="{33E2F564-8502-4BD6-808C-B833982C76E6}" destId="{BD44EDA0-08B4-44F5-8F05-60D776BF7F63}" srcOrd="0" destOrd="0" presId="urn:microsoft.com/office/officeart/2005/8/layout/cycle8"/>
    <dgm:cxn modelId="{DF086D4F-7587-9A44-A9CE-0E4B10B5EEC9}" type="presOf" srcId="{CC083E33-1650-4AE2-AC1B-DB7E7D059DCB}" destId="{FF7EF249-7AEA-4D14-93C0-4887DF1B6AB3}" srcOrd="0" destOrd="0" presId="urn:microsoft.com/office/officeart/2005/8/layout/cycle8"/>
    <dgm:cxn modelId="{0AA4D12F-46E8-CD44-ADD4-6F61D6276FBB}" type="presOf" srcId="{3B21ECA7-8746-4A81-89C0-3F6C544A3AC6}" destId="{CCB31E01-D335-4AA6-A398-F51241B0B116}" srcOrd="1" destOrd="0" presId="urn:microsoft.com/office/officeart/2005/8/layout/cycle8"/>
    <dgm:cxn modelId="{3D8C5C78-AB4B-CD46-BADC-FE62423E824E}" type="presOf" srcId="{F2FDE613-6E24-4ABE-A266-313A1C0522FB}" destId="{309A2C93-4882-4C3A-A6B0-2FF6D8E1AD55}" srcOrd="1" destOrd="0" presId="urn:microsoft.com/office/officeart/2005/8/layout/cycle8"/>
    <dgm:cxn modelId="{8D5255C1-37FE-4ED9-80F8-877904174D7D}" srcId="{33E2F564-8502-4BD6-808C-B833982C76E6}" destId="{CC083E33-1650-4AE2-AC1B-DB7E7D059DCB}" srcOrd="4" destOrd="0" parTransId="{7F05E7B9-1EF4-4EB0-B0D6-8FCE3808A8DB}" sibTransId="{4347C7C3-F681-4394-93DB-871BB405ECC5}"/>
    <dgm:cxn modelId="{44BC98AA-0CC9-4CA4-A18A-1CF37690F95F}" srcId="{33E2F564-8502-4BD6-808C-B833982C76E6}" destId="{1806A558-6D83-4FF6-9A2D-2169013268D7}" srcOrd="3" destOrd="0" parTransId="{E82B57E5-E46C-422F-BFCD-70CC65F4D823}" sibTransId="{B189C4EA-082C-4A7C-A47D-4F24660CBFD0}"/>
    <dgm:cxn modelId="{94867E1D-86CD-BA4C-994E-ED5D8E784C92}" type="presOf" srcId="{F2FDE613-6E24-4ABE-A266-313A1C0522FB}" destId="{5618AAB2-E4FE-44FA-A4AD-FA893FDECA09}" srcOrd="0" destOrd="0" presId="urn:microsoft.com/office/officeart/2005/8/layout/cycle8"/>
    <dgm:cxn modelId="{E31C5090-5DD0-4F93-8B1E-58BEA60B7D7B}" srcId="{33E2F564-8502-4BD6-808C-B833982C76E6}" destId="{62F0AF9F-4DB0-44BF-8BD5-A1B5D1223E28}" srcOrd="1" destOrd="0" parTransId="{61D59A86-2044-4ABD-AA2E-02787740DEC6}" sibTransId="{1E4FEB12-E08D-4256-AC6A-5E7C6B741ADD}"/>
    <dgm:cxn modelId="{633F9B0E-0C3A-5347-A309-F707B5482539}" type="presOf" srcId="{1806A558-6D83-4FF6-9A2D-2169013268D7}" destId="{16EAA436-378F-48D2-8FB9-30ACBCBDC605}" srcOrd="1" destOrd="0" presId="urn:microsoft.com/office/officeart/2005/8/layout/cycle8"/>
    <dgm:cxn modelId="{BF0EBB3A-BE7A-A64B-A7C9-6274F5CC23B5}" type="presOf" srcId="{1806A558-6D83-4FF6-9A2D-2169013268D7}" destId="{BBBF5270-3AC4-48BC-89BE-8507448AB7DF}" srcOrd="0" destOrd="0" presId="urn:microsoft.com/office/officeart/2005/8/layout/cycle8"/>
    <dgm:cxn modelId="{7549A77D-3D82-5644-B5D8-C982812E385E}" type="presParOf" srcId="{BD44EDA0-08B4-44F5-8F05-60D776BF7F63}" destId="{5618AAB2-E4FE-44FA-A4AD-FA893FDECA09}" srcOrd="0" destOrd="0" presId="urn:microsoft.com/office/officeart/2005/8/layout/cycle8"/>
    <dgm:cxn modelId="{7C42E27B-F4F1-834A-AA6A-EC09ABAD6594}" type="presParOf" srcId="{BD44EDA0-08B4-44F5-8F05-60D776BF7F63}" destId="{9302F7BE-8C75-4EF9-ACCD-5E9273B01ABA}" srcOrd="1" destOrd="0" presId="urn:microsoft.com/office/officeart/2005/8/layout/cycle8"/>
    <dgm:cxn modelId="{C80EBD3A-42DD-F94C-84E7-A9721DF0C74F}" type="presParOf" srcId="{BD44EDA0-08B4-44F5-8F05-60D776BF7F63}" destId="{00E09169-336F-4306-8ECA-C4190ACF7BFD}" srcOrd="2" destOrd="0" presId="urn:microsoft.com/office/officeart/2005/8/layout/cycle8"/>
    <dgm:cxn modelId="{D1E35CC6-7960-0B4B-9D36-E0D679D504C5}" type="presParOf" srcId="{BD44EDA0-08B4-44F5-8F05-60D776BF7F63}" destId="{309A2C93-4882-4C3A-A6B0-2FF6D8E1AD55}" srcOrd="3" destOrd="0" presId="urn:microsoft.com/office/officeart/2005/8/layout/cycle8"/>
    <dgm:cxn modelId="{23BC051F-ABE6-804B-A5E6-01947C72009B}" type="presParOf" srcId="{BD44EDA0-08B4-44F5-8F05-60D776BF7F63}" destId="{35EA8542-10BE-49EB-ADDE-2E42985C9A33}" srcOrd="4" destOrd="0" presId="urn:microsoft.com/office/officeart/2005/8/layout/cycle8"/>
    <dgm:cxn modelId="{19F86147-4A1A-104D-9F9C-C9FE80DE4095}" type="presParOf" srcId="{BD44EDA0-08B4-44F5-8F05-60D776BF7F63}" destId="{8240BC8E-0225-46F4-8F72-7EC6FD154BF1}" srcOrd="5" destOrd="0" presId="urn:microsoft.com/office/officeart/2005/8/layout/cycle8"/>
    <dgm:cxn modelId="{1929418C-254B-5D4A-AD63-5160C78BDB3B}" type="presParOf" srcId="{BD44EDA0-08B4-44F5-8F05-60D776BF7F63}" destId="{3622BE1E-AF0A-441A-8927-817F14691861}" srcOrd="6" destOrd="0" presId="urn:microsoft.com/office/officeart/2005/8/layout/cycle8"/>
    <dgm:cxn modelId="{610B1B61-6143-5041-B1FE-082BBA3D6757}" type="presParOf" srcId="{BD44EDA0-08B4-44F5-8F05-60D776BF7F63}" destId="{AC450B83-7D64-4B60-B069-633485883391}" srcOrd="7" destOrd="0" presId="urn:microsoft.com/office/officeart/2005/8/layout/cycle8"/>
    <dgm:cxn modelId="{539A58E5-1384-B649-B127-2F1718859826}" type="presParOf" srcId="{BD44EDA0-08B4-44F5-8F05-60D776BF7F63}" destId="{D171495C-BA20-49B5-B2A8-8488BB78F932}" srcOrd="8" destOrd="0" presId="urn:microsoft.com/office/officeart/2005/8/layout/cycle8"/>
    <dgm:cxn modelId="{B3DB9DC1-851F-574A-B122-7FDE18B5DD49}" type="presParOf" srcId="{BD44EDA0-08B4-44F5-8F05-60D776BF7F63}" destId="{4E019497-F266-4433-AE75-2EB013CB4AF8}" srcOrd="9" destOrd="0" presId="urn:microsoft.com/office/officeart/2005/8/layout/cycle8"/>
    <dgm:cxn modelId="{8A37BE88-4496-6A4B-A4DA-C3DB761ECC04}" type="presParOf" srcId="{BD44EDA0-08B4-44F5-8F05-60D776BF7F63}" destId="{24BB4990-E3DC-4A94-894C-DD2B1ACA2002}" srcOrd="10" destOrd="0" presId="urn:microsoft.com/office/officeart/2005/8/layout/cycle8"/>
    <dgm:cxn modelId="{5278D40F-5953-8047-B88B-38BD117C42EE}" type="presParOf" srcId="{BD44EDA0-08B4-44F5-8F05-60D776BF7F63}" destId="{CCB31E01-D335-4AA6-A398-F51241B0B116}" srcOrd="11" destOrd="0" presId="urn:microsoft.com/office/officeart/2005/8/layout/cycle8"/>
    <dgm:cxn modelId="{23EC99A7-0E3D-9242-BD99-B698A9DA825F}" type="presParOf" srcId="{BD44EDA0-08B4-44F5-8F05-60D776BF7F63}" destId="{BBBF5270-3AC4-48BC-89BE-8507448AB7DF}" srcOrd="12" destOrd="0" presId="urn:microsoft.com/office/officeart/2005/8/layout/cycle8"/>
    <dgm:cxn modelId="{FB25F722-519D-2D4C-9DD5-7001DA360BEE}" type="presParOf" srcId="{BD44EDA0-08B4-44F5-8F05-60D776BF7F63}" destId="{A5263532-18A1-4EC1-BE3E-F12E8129554F}" srcOrd="13" destOrd="0" presId="urn:microsoft.com/office/officeart/2005/8/layout/cycle8"/>
    <dgm:cxn modelId="{18BFD91E-E104-F84D-AA45-114D6D3110C2}" type="presParOf" srcId="{BD44EDA0-08B4-44F5-8F05-60D776BF7F63}" destId="{512C9362-DC9F-418E-BBA5-90030DEBCDD9}" srcOrd="14" destOrd="0" presId="urn:microsoft.com/office/officeart/2005/8/layout/cycle8"/>
    <dgm:cxn modelId="{7D8AFE7D-557C-3141-8575-45B30BBDF616}" type="presParOf" srcId="{BD44EDA0-08B4-44F5-8F05-60D776BF7F63}" destId="{16EAA436-378F-48D2-8FB9-30ACBCBDC605}" srcOrd="15" destOrd="0" presId="urn:microsoft.com/office/officeart/2005/8/layout/cycle8"/>
    <dgm:cxn modelId="{A366167C-1D4E-164C-82E1-A7A070B6C405}" type="presParOf" srcId="{BD44EDA0-08B4-44F5-8F05-60D776BF7F63}" destId="{FF7EF249-7AEA-4D14-93C0-4887DF1B6AB3}" srcOrd="16" destOrd="0" presId="urn:microsoft.com/office/officeart/2005/8/layout/cycle8"/>
    <dgm:cxn modelId="{BA60E423-C588-B24C-A92D-8880301A1A4D}" type="presParOf" srcId="{BD44EDA0-08B4-44F5-8F05-60D776BF7F63}" destId="{BD98229B-0EBE-405A-AB05-E68B1FA64F52}" srcOrd="17" destOrd="0" presId="urn:microsoft.com/office/officeart/2005/8/layout/cycle8"/>
    <dgm:cxn modelId="{8DF76E8A-1285-CA48-B992-794A25E45BD2}" type="presParOf" srcId="{BD44EDA0-08B4-44F5-8F05-60D776BF7F63}" destId="{B520EA45-AE5B-497B-802A-E81990B6F22A}" srcOrd="18" destOrd="0" presId="urn:microsoft.com/office/officeart/2005/8/layout/cycle8"/>
    <dgm:cxn modelId="{936AEAC3-4A05-0441-9AD1-26CBC5CCE163}" type="presParOf" srcId="{BD44EDA0-08B4-44F5-8F05-60D776BF7F63}" destId="{BDBA8CC8-698B-413A-9063-76FA76B0F434}" srcOrd="19" destOrd="0" presId="urn:microsoft.com/office/officeart/2005/8/layout/cycle8"/>
    <dgm:cxn modelId="{9F1A92D6-A29C-DC4D-8C66-3BCC9880DD8B}" type="presParOf" srcId="{BD44EDA0-08B4-44F5-8F05-60D776BF7F63}" destId="{BC9B0CC9-B300-4A2A-938C-C02A599A2352}" srcOrd="20" destOrd="0" presId="urn:microsoft.com/office/officeart/2005/8/layout/cycle8"/>
    <dgm:cxn modelId="{AFB53673-833E-D241-B6FB-7DD73571602D}" type="presParOf" srcId="{BD44EDA0-08B4-44F5-8F05-60D776BF7F63}" destId="{1F124C6D-5216-4C42-9B97-5580774C432C}" srcOrd="21" destOrd="0" presId="urn:microsoft.com/office/officeart/2005/8/layout/cycle8"/>
    <dgm:cxn modelId="{4F1D54FD-3275-E94C-8122-561839587A35}" type="presParOf" srcId="{BD44EDA0-08B4-44F5-8F05-60D776BF7F63}" destId="{DEBDE49E-59B5-4DEE-8AF4-F84C77713279}" srcOrd="22" destOrd="0" presId="urn:microsoft.com/office/officeart/2005/8/layout/cycle8"/>
    <dgm:cxn modelId="{F18E7488-DC7D-F540-8F5C-17F77A10DB46}" type="presParOf" srcId="{BD44EDA0-08B4-44F5-8F05-60D776BF7F63}" destId="{137C3247-8EFA-4CA2-95A8-1C96E18181D7}" srcOrd="23" destOrd="0" presId="urn:microsoft.com/office/officeart/2005/8/layout/cycle8"/>
    <dgm:cxn modelId="{6AB2C63B-FE91-694B-9CA2-0627CABD1574}" type="presParOf" srcId="{BD44EDA0-08B4-44F5-8F05-60D776BF7F63}" destId="{22FF2223-FFA1-460C-8C5B-67432F60715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7E6-4063-0E46-A1FA-FF7E79071C96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E059-1FB1-DD46-9FCC-4F15CED66F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27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GOED</a:t>
            </a:r>
            <a:r>
              <a:rPr lang="nl-NL" baseline="0" dirty="0" smtClean="0"/>
              <a:t> PLAATJE TOEVOEGEN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6A9C-47AC-440F-ADA1-B0AF8F1DE1D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28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mtClean="0">
                <a:ea typeface="ＭＳ Ｐゴシック" pitchFamily="34" charset="-128"/>
              </a:rPr>
              <a:t>Dikgedrukt zijn activiteiten 2014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E5471C7-6DDF-4626-BC11-E4827BED3FE4}" type="slidenum">
              <a:rPr lang="en-US" altLang="nl-NL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12</a:t>
            </a:fld>
            <a:endParaRPr lang="en-US" altLang="nl-N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060" name="Tijdelijke aanduiding voor datum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B31A7CA-7ECD-4593-A9D4-44D6CFA40138}" type="slidenum">
              <a:rPr lang="en-US" altLang="nl-NL" sz="1200">
                <a:latin typeface="Calibri" pitchFamily="34" charset="0"/>
              </a:rPr>
              <a:pPr eaLnBrk="1" hangingPunct="1"/>
              <a:t>13</a:t>
            </a:fld>
            <a:endParaRPr lang="en-US" altLang="nl-N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480" tIns="43740" rIns="87480" bIns="437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 smtClean="0"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8FABFE-4559-4848-A6EE-893495819603}" type="slidenum">
              <a:rPr lang="en-US" altLang="nl-NL" sz="1200">
                <a:latin typeface="Calibri" pitchFamily="34" charset="0"/>
              </a:rPr>
              <a:pPr eaLnBrk="1" hangingPunct="1"/>
              <a:t>14</a:t>
            </a:fld>
            <a:endParaRPr lang="en-US" altLang="nl-NL" sz="1200">
              <a:latin typeface="Calibri" pitchFamily="34" charset="0"/>
            </a:endParaRPr>
          </a:p>
        </p:txBody>
      </p:sp>
      <p:sp>
        <p:nvSpPr>
          <p:cNvPr id="49156" name="Tijdelijke aanduiding voor datum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nl-N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>
              <a:ea typeface="ＭＳ Ｐゴシック" pitchFamily="34" charset="-128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420C44-6763-4871-9C03-03AAC654A540}" type="slidenum">
              <a:rPr lang="en-US" altLang="nl-NL" sz="1200">
                <a:latin typeface="Calibri" pitchFamily="34" charset="0"/>
              </a:rPr>
              <a:pPr eaLnBrk="1" hangingPunct="1"/>
              <a:t>15</a:t>
            </a:fld>
            <a:endParaRPr lang="en-US" altLang="nl-N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>
              <a:ea typeface="ＭＳ Ｐゴシック" pitchFamily="34" charset="-128"/>
            </a:endParaRPr>
          </a:p>
        </p:txBody>
      </p:sp>
      <p:sp>
        <p:nvSpPr>
          <p:cNvPr id="532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949FC3-560A-4C56-8082-73A3EA289F6F}" type="slidenum">
              <a:rPr lang="nl-NL" altLang="nl-NL" sz="1200">
                <a:solidFill>
                  <a:srgbClr val="000000"/>
                </a:solidFill>
                <a:latin typeface="Verdana" pitchFamily="34" charset="0"/>
              </a:rPr>
              <a:pPr eaLnBrk="1" hangingPunct="1"/>
              <a:t>16</a:t>
            </a:fld>
            <a:endParaRPr lang="nl-NL" altLang="nl-NL" sz="12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alibri" charset="0"/>
            </a:endParaRPr>
          </a:p>
        </p:txBody>
      </p:sp>
      <p:sp>
        <p:nvSpPr>
          <p:cNvPr id="430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140405-8F45-8E46-94A8-46D314E99801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smtClean="0"/>
              <a:t>(Klik op de afbeelding om de animatie te open in (</a:t>
            </a:r>
            <a:r>
              <a:rPr lang="nl-NL" sz="1200" dirty="0" err="1" smtClean="0"/>
              <a:t>Youtube</a:t>
            </a:r>
            <a:r>
              <a:rPr lang="nl-NL" sz="1200" dirty="0" smtClean="0"/>
              <a:t>))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0850C-6625-4B8F-88F9-ADB1C6F1812C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357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33F125-1CDA-1D47-858A-812B3F4DC397}" type="slidenum">
              <a:rPr lang="en-US">
                <a:latin typeface="Calibri" charset="0"/>
              </a:rPr>
              <a:pPr eaLnBrk="1" hangingPunct="1"/>
              <a:t>30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Hoe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gaa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we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toestemming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vastleggen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eerst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techniek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daarna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procedures (scenario’s)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D1C7FD-8AAF-B14E-82E2-B227303C6E4A}" type="slidenum">
              <a:rPr lang="en-US">
                <a:latin typeface="Calibri" charset="0"/>
              </a:rPr>
              <a:pPr eaLnBrk="1" hangingPunct="1"/>
              <a:t>32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Heel kort toelichten met name laten zien twee manieren ZGT</a:t>
            </a:r>
            <a:r>
              <a:rPr lang="nl-NL" baseline="0" dirty="0" smtClean="0"/>
              <a:t> en MST benoemen.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E059-1FB1-DD46-9FCC-4F15CED66FDD}" type="slidenum">
              <a:rPr lang="nl-NL" smtClean="0"/>
              <a:pPr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51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>
              <a:ea typeface="ＭＳ Ｐゴシック" pitchFamily="34" charset="-128"/>
            </a:endParaRPr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15C4A99-5E2F-4AD9-ADDC-577A2636FF4F}" type="slidenum">
              <a:rPr lang="en-US" altLang="nl-NL" sz="1200">
                <a:latin typeface="Calibri" pitchFamily="34" charset="0"/>
              </a:rPr>
              <a:pPr eaLnBrk="1" hangingPunct="1"/>
              <a:t>2</a:t>
            </a:fld>
            <a:endParaRPr lang="en-US" altLang="nl-N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E059-1FB1-DD46-9FCC-4F15CED66FDD}" type="slidenum">
              <a:rPr lang="nl-NL" smtClean="0"/>
              <a:pPr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90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nl-NL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9DF71B-0995-47E9-BE30-EAF17491DAA2}" type="slidenum">
              <a:rPr lang="en-US" altLang="nl-NL" sz="1200">
                <a:latin typeface="Calibri" pitchFamily="34" charset="0"/>
              </a:rPr>
              <a:pPr eaLnBrk="1" hangingPunct="1"/>
              <a:t>3</a:t>
            </a:fld>
            <a:endParaRPr lang="en-US" altLang="nl-N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8B230D-17AF-4C3B-8743-A5C07B129A81}" type="slidenum">
              <a:rPr lang="en-US" altLang="nl-NL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nl-NL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>
              <a:ea typeface="ＭＳ Ｐゴシック" pitchFamily="34" charset="-128"/>
            </a:endParaRPr>
          </a:p>
        </p:txBody>
      </p:sp>
      <p:sp>
        <p:nvSpPr>
          <p:cNvPr id="327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41880B-5EFA-496A-92A4-BC4EB6A7073D}" type="slidenum">
              <a:rPr lang="en-US" altLang="nl-NL" sz="1200">
                <a:latin typeface="Calibri" pitchFamily="34" charset="0"/>
              </a:rPr>
              <a:pPr eaLnBrk="1" hangingPunct="1"/>
              <a:t>7</a:t>
            </a:fld>
            <a:endParaRPr lang="en-US" altLang="nl-N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>
              <a:latin typeface="Calibri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3B6F6D-67FF-9D40-B44D-2F91FB364A43}" type="slidenum">
              <a:rPr lang="nl-NL">
                <a:latin typeface="Calibri" charset="0"/>
              </a:rPr>
              <a:pPr eaLnBrk="1" hangingPunct="1"/>
              <a:t>8</a:t>
            </a:fld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mtClean="0">
                <a:ea typeface="ＭＳ Ｐゴシック" pitchFamily="34" charset="-128"/>
              </a:rPr>
              <a:t>Dikgedrukt zijn activiteiten 2014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568975-07B1-490C-BAF2-1F5138BC1394}" type="slidenum">
              <a:rPr lang="en-US" altLang="nl-NL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US" altLang="nl-N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Tijdelijke aanduiding voor datum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mtClean="0">
                <a:ea typeface="ＭＳ Ｐゴシック" pitchFamily="34" charset="-128"/>
              </a:rPr>
              <a:t>Dikgedrukt zijn activiteiten 2014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A872241-2DDE-4DF4-B597-DE9526295D9E}" type="slidenum">
              <a:rPr lang="en-US" altLang="nl-NL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n-US" altLang="nl-N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Tijdelijke aanduiding voor datum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NL" smtClean="0">
                <a:ea typeface="ＭＳ Ｐゴシック" pitchFamily="34" charset="-128"/>
              </a:rPr>
              <a:t>Dikgedrukt zijn activiteiten 2014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2AFC551-E83D-49BD-A184-F738177B0FEC}" type="slidenum">
              <a:rPr lang="en-US" altLang="nl-NL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nl-NL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2" name="Tijdelijke aanduiding voor datum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nl-NL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7664" y="299695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064" y="2276873"/>
            <a:ext cx="7772400" cy="108012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82C5-3B3C-4B08-9C7A-06F976760C83}" type="datetimeFigureOut">
              <a:rPr lang="nl-NL" smtClean="0"/>
              <a:pPr/>
              <a:t>20-8-2018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15A0-CF43-40FC-90AD-0E98136B118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hyperlink" Target="http://www.skbwinterswijk.nl/" TargetMode="External"/><Relationship Id="rId3" Type="http://schemas.openxmlformats.org/officeDocument/2006/relationships/notesSlide" Target="../notesSlides/notesSlide4.xml"/><Relationship Id="rId21" Type="http://schemas.openxmlformats.org/officeDocument/2006/relationships/hyperlink" Target="http://www.detwentsezorgcentra.nl/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7.jpeg"/><Relationship Id="rId15" Type="http://schemas.openxmlformats.org/officeDocument/2006/relationships/image" Target="../media/image15.emf"/><Relationship Id="rId23" Type="http://schemas.openxmlformats.org/officeDocument/2006/relationships/image" Target="../media/image22.jpeg"/><Relationship Id="rId28" Type="http://schemas.openxmlformats.org/officeDocument/2006/relationships/image" Target="../media/image26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emf"/><Relationship Id="rId22" Type="http://schemas.openxmlformats.org/officeDocument/2006/relationships/image" Target="../media/image21.png"/><Relationship Id="rId27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zit.nl" TargetMode="External"/><Relationship Id="rId2" Type="http://schemas.openxmlformats.org/officeDocument/2006/relationships/hyperlink" Target="mailto:marloessanders@izit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4949" y="1870367"/>
            <a:ext cx="3312034" cy="354199"/>
          </a:xfrm>
        </p:spPr>
        <p:txBody>
          <a:bodyPr>
            <a:normAutofit/>
          </a:bodyPr>
          <a:lstStyle/>
          <a:p>
            <a:pPr algn="ctr"/>
            <a:r>
              <a:rPr lang="nl-NL" sz="1600" b="0" dirty="0" smtClean="0"/>
              <a:t>Drie jaar ZorgNetOost</a:t>
            </a:r>
            <a:endParaRPr lang="nl-NL" sz="16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958" y="728558"/>
            <a:ext cx="1250553" cy="11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2246" y="728558"/>
            <a:ext cx="1250553" cy="11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7143" y="728558"/>
            <a:ext cx="1250553" cy="11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2434036" y="4441356"/>
            <a:ext cx="6400800" cy="1752600"/>
          </a:xfrm>
        </p:spPr>
        <p:txBody>
          <a:bodyPr/>
          <a:lstStyle/>
          <a:p>
            <a:pPr algn="r"/>
            <a:r>
              <a:rPr lang="nl-NL" dirty="0" smtClean="0"/>
              <a:t>Open Podium St Gerrit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87707" y="3641473"/>
            <a:ext cx="7980552" cy="9334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3200" dirty="0" smtClean="0"/>
              <a:t>ZNO XDS + </a:t>
            </a:r>
            <a:br>
              <a:rPr lang="nl-NL" sz="3200" dirty="0" smtClean="0"/>
            </a:br>
            <a:r>
              <a:rPr lang="nl-NL" sz="3200" dirty="0" smtClean="0"/>
              <a:t>vastleggen patiënttoestemming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2647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ea typeface="ＭＳ Ｐゴシック" pitchFamily="34" charset="-128"/>
              </a:rPr>
              <a:t>Programma ZNO 2014 - 2016</a:t>
            </a:r>
            <a:endParaRPr lang="en-US" altLang="nl-NL" b="1" smtClean="0">
              <a:ea typeface="ＭＳ Ｐゴシック" pitchFamily="34" charset="-128"/>
            </a:endParaRPr>
          </a:p>
        </p:txBody>
      </p:sp>
      <p:grpSp>
        <p:nvGrpSpPr>
          <p:cNvPr id="35842" name="Groep 3"/>
          <p:cNvGrpSpPr>
            <a:grpSpLocks/>
          </p:cNvGrpSpPr>
          <p:nvPr/>
        </p:nvGrpSpPr>
        <p:grpSpPr bwMode="auto">
          <a:xfrm>
            <a:off x="2266950" y="788988"/>
            <a:ext cx="4968875" cy="5938837"/>
            <a:chOff x="1854527" y="180051"/>
            <a:chExt cx="4968087" cy="5937669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9341">
              <a:off x="1991777" y="2479947"/>
              <a:ext cx="710386" cy="9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41352">
              <a:off x="3791333" y="1360326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6" name="Groep 6"/>
            <p:cNvGrpSpPr>
              <a:grpSpLocks/>
            </p:cNvGrpSpPr>
            <p:nvPr/>
          </p:nvGrpSpPr>
          <p:grpSpPr bwMode="auto">
            <a:xfrm>
              <a:off x="2465366" y="1451939"/>
              <a:ext cx="1045190" cy="1033248"/>
              <a:chOff x="1516582" y="3953868"/>
              <a:chExt cx="1219227" cy="1205298"/>
            </a:xfrm>
          </p:grpSpPr>
          <p:pic>
            <p:nvPicPr>
              <p:cNvPr id="35867" name="Afbeelding 3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16582" y="4439167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8" name="Afbeelding 3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52405" y="3953868"/>
                <a:ext cx="583404" cy="583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9" name="Afbeelding 3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76582" y="4197964"/>
                <a:ext cx="601201" cy="60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847" name="Groep 8"/>
            <p:cNvGrpSpPr>
              <a:grpSpLocks/>
            </p:cNvGrpSpPr>
            <p:nvPr/>
          </p:nvGrpSpPr>
          <p:grpSpPr bwMode="auto">
            <a:xfrm>
              <a:off x="1854527" y="3539725"/>
              <a:ext cx="720015" cy="1265156"/>
              <a:chOff x="1832501" y="3677476"/>
              <a:chExt cx="839908" cy="1475822"/>
            </a:xfrm>
          </p:grpSpPr>
          <p:pic>
            <p:nvPicPr>
              <p:cNvPr id="35864" name="Afbeelding 2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32501" y="3677476"/>
                <a:ext cx="583406" cy="583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5" name="Afbeelding 3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03225" y="4000059"/>
                <a:ext cx="601200" cy="60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6" name="Afbeelding 3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52409" y="4433299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48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52773">
              <a:off x="2629784" y="4845730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9" name="Groep 10"/>
            <p:cNvGrpSpPr>
              <a:grpSpLocks noChangeAspect="1"/>
            </p:cNvGrpSpPr>
            <p:nvPr/>
          </p:nvGrpSpPr>
          <p:grpSpPr bwMode="auto">
            <a:xfrm>
              <a:off x="3427130" y="5361720"/>
              <a:ext cx="1645761" cy="756000"/>
              <a:chOff x="4090680" y="3531110"/>
              <a:chExt cx="4465918" cy="2418170"/>
            </a:xfrm>
          </p:grpSpPr>
          <p:pic>
            <p:nvPicPr>
              <p:cNvPr id="35861" name="Afbeelding 2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0680" y="3604420"/>
                <a:ext cx="1984820" cy="1984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2" name="Afbeelding 2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952" y="3531110"/>
                <a:ext cx="2075839" cy="2075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3" name="Afbeelding 2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883" y="3663566"/>
                <a:ext cx="2285715" cy="2285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850" name="Groep 11"/>
            <p:cNvGrpSpPr>
              <a:grpSpLocks/>
            </p:cNvGrpSpPr>
            <p:nvPr/>
          </p:nvGrpSpPr>
          <p:grpSpPr bwMode="auto">
            <a:xfrm>
              <a:off x="5019023" y="1509406"/>
              <a:ext cx="1085222" cy="999758"/>
              <a:chOff x="4321675" y="1412776"/>
              <a:chExt cx="3346669" cy="2592288"/>
            </a:xfrm>
          </p:grpSpPr>
          <p:pic>
            <p:nvPicPr>
              <p:cNvPr id="35858" name="Afbeelding 2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1675" y="1412776"/>
                <a:ext cx="1546469" cy="1546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9" name="Afbeelding 24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443" y="1858516"/>
                <a:ext cx="1714500" cy="17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0" name="Afbeelding 25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420888"/>
                <a:ext cx="1584176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51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34002">
              <a:off x="5955586" y="2790092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2" name="Groep 13"/>
            <p:cNvGrpSpPr>
              <a:grpSpLocks/>
            </p:cNvGrpSpPr>
            <p:nvPr/>
          </p:nvGrpSpPr>
          <p:grpSpPr bwMode="auto">
            <a:xfrm>
              <a:off x="6030599" y="3899689"/>
              <a:ext cx="792015" cy="1066819"/>
              <a:chOff x="5044721" y="1491302"/>
              <a:chExt cx="2442460" cy="2766168"/>
            </a:xfrm>
          </p:grpSpPr>
          <p:pic>
            <p:nvPicPr>
              <p:cNvPr id="35855" name="Afbeelding 2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940713" y="1491302"/>
                <a:ext cx="1546468" cy="1546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Afbeelding 21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848" y="2237985"/>
                <a:ext cx="1714500" cy="171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7" name="Afbeelding 22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721" y="2673294"/>
                <a:ext cx="1584175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53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31717">
              <a:off x="5232069" y="4899918"/>
              <a:ext cx="710386" cy="9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3295748" y="180051"/>
              <a:ext cx="1944380" cy="119991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660066"/>
                  </a:solidFill>
                  <a:latin typeface="Calibri" pitchFamily="34" charset="0"/>
                </a:rPr>
                <a:t>zorgverlener – zorgvrager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Patiënttoestemming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TMC geboortezorg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Telemonitoring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e-Afspraak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e-Consult</a:t>
              </a:r>
            </a:p>
          </p:txBody>
        </p:sp>
      </p:grpSp>
      <p:sp>
        <p:nvSpPr>
          <p:cNvPr id="35" name="Tekstvak 34"/>
          <p:cNvSpPr txBox="1"/>
          <p:nvPr/>
        </p:nvSpPr>
        <p:spPr bwMode="auto">
          <a:xfrm>
            <a:off x="179388" y="1798638"/>
            <a:ext cx="2089150" cy="2124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nl-NL" sz="1200" b="1">
                <a:solidFill>
                  <a:srgbClr val="660066"/>
                </a:solidFill>
                <a:latin typeface="Calibri" pitchFamily="34" charset="0"/>
              </a:rPr>
              <a:t>zorgverlener – zorgverlener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e-Verwijzen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huisartsen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care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apothekers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e-Overdracht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e-Medicatieoverdracht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Verbreding communicatie </a:t>
            </a:r>
          </a:p>
          <a:p>
            <a:pPr eaLnBrk="1" hangingPunct="1">
              <a:buClr>
                <a:srgbClr val="A50575"/>
              </a:buClr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  met de eerste lijn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e-Consultatie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Dossiervorming en inzage</a:t>
            </a:r>
          </a:p>
        </p:txBody>
      </p:sp>
    </p:spTree>
    <p:extLst>
      <p:ext uri="{BB962C8B-B14F-4D97-AF65-F5344CB8AC3E}">
        <p14:creationId xmlns:p14="http://schemas.microsoft.com/office/powerpoint/2010/main" val="12046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ea typeface="ＭＳ Ｐゴシック" pitchFamily="34" charset="-128"/>
              </a:rPr>
              <a:t>Programma ZNO 2014 - 2016</a:t>
            </a:r>
            <a:endParaRPr lang="en-US" altLang="nl-NL" b="1" smtClean="0">
              <a:ea typeface="ＭＳ Ｐゴシック" pitchFamily="34" charset="-128"/>
            </a:endParaRPr>
          </a:p>
        </p:txBody>
      </p:sp>
      <p:grpSp>
        <p:nvGrpSpPr>
          <p:cNvPr id="41986" name="Groep 3"/>
          <p:cNvGrpSpPr>
            <a:grpSpLocks/>
          </p:cNvGrpSpPr>
          <p:nvPr/>
        </p:nvGrpSpPr>
        <p:grpSpPr bwMode="auto">
          <a:xfrm>
            <a:off x="611188" y="788988"/>
            <a:ext cx="8281987" cy="5953125"/>
            <a:chOff x="198127" y="180051"/>
            <a:chExt cx="8281209" cy="5952154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9341">
              <a:off x="1991777" y="2479947"/>
              <a:ext cx="710386" cy="9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41352">
              <a:off x="3791333" y="1360326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0" name="Groep 6"/>
            <p:cNvGrpSpPr>
              <a:grpSpLocks/>
            </p:cNvGrpSpPr>
            <p:nvPr/>
          </p:nvGrpSpPr>
          <p:grpSpPr bwMode="auto">
            <a:xfrm>
              <a:off x="2465366" y="1451939"/>
              <a:ext cx="1045190" cy="1033248"/>
              <a:chOff x="1516582" y="3953868"/>
              <a:chExt cx="1219227" cy="1205298"/>
            </a:xfrm>
          </p:grpSpPr>
          <p:pic>
            <p:nvPicPr>
              <p:cNvPr id="42014" name="Afbeelding 3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16582" y="4439167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5" name="Afbeelding 3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52405" y="3953868"/>
                <a:ext cx="583404" cy="583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6" name="Afbeelding 3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76582" y="4197964"/>
                <a:ext cx="601201" cy="60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91" name="Groep 8"/>
            <p:cNvGrpSpPr>
              <a:grpSpLocks/>
            </p:cNvGrpSpPr>
            <p:nvPr/>
          </p:nvGrpSpPr>
          <p:grpSpPr bwMode="auto">
            <a:xfrm>
              <a:off x="1854527" y="3539725"/>
              <a:ext cx="720015" cy="1265156"/>
              <a:chOff x="1832501" y="3677476"/>
              <a:chExt cx="839908" cy="1475822"/>
            </a:xfrm>
          </p:grpSpPr>
          <p:pic>
            <p:nvPicPr>
              <p:cNvPr id="42011" name="Afbeelding 2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32501" y="3677476"/>
                <a:ext cx="583406" cy="583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2" name="Afbeelding 3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03225" y="4000059"/>
                <a:ext cx="601200" cy="60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3" name="Afbeelding 3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52409" y="4433299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99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52773">
              <a:off x="2629784" y="4845730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3" name="Groep 10"/>
            <p:cNvGrpSpPr>
              <a:grpSpLocks noChangeAspect="1"/>
            </p:cNvGrpSpPr>
            <p:nvPr/>
          </p:nvGrpSpPr>
          <p:grpSpPr bwMode="auto">
            <a:xfrm>
              <a:off x="3427130" y="5361720"/>
              <a:ext cx="1645761" cy="756000"/>
              <a:chOff x="4090680" y="3531110"/>
              <a:chExt cx="4465918" cy="2418170"/>
            </a:xfrm>
          </p:grpSpPr>
          <p:pic>
            <p:nvPicPr>
              <p:cNvPr id="42008" name="Afbeelding 2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0680" y="3604420"/>
                <a:ext cx="1984820" cy="1984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9" name="Afbeelding 2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952" y="3531110"/>
                <a:ext cx="2075839" cy="2075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0" name="Afbeelding 2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883" y="3663566"/>
                <a:ext cx="2285715" cy="2285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94" name="Groep 11"/>
            <p:cNvGrpSpPr>
              <a:grpSpLocks/>
            </p:cNvGrpSpPr>
            <p:nvPr/>
          </p:nvGrpSpPr>
          <p:grpSpPr bwMode="auto">
            <a:xfrm>
              <a:off x="5019023" y="1509406"/>
              <a:ext cx="1085222" cy="999758"/>
              <a:chOff x="4321675" y="1412776"/>
              <a:chExt cx="3346669" cy="2592288"/>
            </a:xfrm>
          </p:grpSpPr>
          <p:pic>
            <p:nvPicPr>
              <p:cNvPr id="42005" name="Afbeelding 2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1675" y="1412776"/>
                <a:ext cx="1546469" cy="1546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6" name="Afbeelding 24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443" y="1858516"/>
                <a:ext cx="1714500" cy="17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7" name="Afbeelding 25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420888"/>
                <a:ext cx="1584176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995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34002">
              <a:off x="5955586" y="2790092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6" name="Groep 13"/>
            <p:cNvGrpSpPr>
              <a:grpSpLocks/>
            </p:cNvGrpSpPr>
            <p:nvPr/>
          </p:nvGrpSpPr>
          <p:grpSpPr bwMode="auto">
            <a:xfrm>
              <a:off x="6030599" y="3899689"/>
              <a:ext cx="792015" cy="1066819"/>
              <a:chOff x="5044721" y="1491302"/>
              <a:chExt cx="2442460" cy="2766168"/>
            </a:xfrm>
          </p:grpSpPr>
          <p:pic>
            <p:nvPicPr>
              <p:cNvPr id="42002" name="Afbeelding 2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940713" y="1491302"/>
                <a:ext cx="1546468" cy="1546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3" name="Afbeelding 21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848" y="2237985"/>
                <a:ext cx="1714500" cy="171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04" name="Afbeelding 22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721" y="2673294"/>
                <a:ext cx="1584175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99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31717">
              <a:off x="5232069" y="4899918"/>
              <a:ext cx="710386" cy="9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3295048" y="180051"/>
              <a:ext cx="1944505" cy="11999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660066"/>
                  </a:solidFill>
                  <a:latin typeface="Calibri" pitchFamily="34" charset="0"/>
                </a:rPr>
                <a:t>zorgverlener – zorgvrager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Patiënttoestemming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TMC geboortezorg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Telemonitoring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e-Afspraak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e-Consult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6750711" y="2603768"/>
              <a:ext cx="1728625" cy="64600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660066"/>
                  </a:solidFill>
                  <a:latin typeface="Calibri" pitchFamily="34" charset="0"/>
                </a:rPr>
                <a:t>zorgvrager – zorgvrager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lotgenotencontact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patiëntenfora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6247521" y="5268746"/>
              <a:ext cx="1942917" cy="27618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nl-NL" sz="1200" b="1" dirty="0">
                  <a:solidFill>
                    <a:srgbClr val="660066"/>
                  </a:solidFill>
                </a:rPr>
                <a:t>zorgvrager - derden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98127" y="5300491"/>
              <a:ext cx="2250864" cy="83171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660066"/>
                  </a:solidFill>
                  <a:latin typeface="Calibri" pitchFamily="34" charset="0"/>
                </a:rPr>
                <a:t>zorgverlener – derden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koppeling met gemeenten:</a:t>
              </a: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 b="1">
                  <a:solidFill>
                    <a:srgbClr val="262626"/>
                  </a:solidFill>
                  <a:latin typeface="Calibri" pitchFamily="34" charset="0"/>
                </a:rPr>
                <a:t>     </a:t>
              </a: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- slimme zoekmachines</a:t>
              </a:r>
              <a:endParaRPr lang="nl-NL" altLang="nl-NL" sz="1200" b="1">
                <a:solidFill>
                  <a:srgbClr val="262626"/>
                </a:solidFill>
                <a:latin typeface="Calibri" pitchFamily="34" charset="0"/>
              </a:endParaRP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     - rapportages (financieel)</a:t>
              </a:r>
            </a:p>
          </p:txBody>
        </p:sp>
      </p:grpSp>
      <p:sp>
        <p:nvSpPr>
          <p:cNvPr id="35" name="Tekstvak 34"/>
          <p:cNvSpPr txBox="1"/>
          <p:nvPr/>
        </p:nvSpPr>
        <p:spPr bwMode="auto">
          <a:xfrm>
            <a:off x="179388" y="1798638"/>
            <a:ext cx="2089150" cy="2124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nl-NL" sz="1200" b="1">
                <a:solidFill>
                  <a:srgbClr val="660066"/>
                </a:solidFill>
                <a:latin typeface="Calibri" pitchFamily="34" charset="0"/>
              </a:rPr>
              <a:t>zorgverlener – zorgverlener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e-Verwijzen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huisartsen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care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apothekers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e-Overdracht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e-Medicatieoverdracht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Verbreding communicatie </a:t>
            </a:r>
          </a:p>
          <a:p>
            <a:pPr eaLnBrk="1" hangingPunct="1">
              <a:buClr>
                <a:srgbClr val="A50575"/>
              </a:buClr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  met de eerste lijn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e-Consultatie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Dossiervorming en inzage</a:t>
            </a:r>
          </a:p>
        </p:txBody>
      </p:sp>
    </p:spTree>
    <p:extLst>
      <p:ext uri="{BB962C8B-B14F-4D97-AF65-F5344CB8AC3E}">
        <p14:creationId xmlns:p14="http://schemas.microsoft.com/office/powerpoint/2010/main" val="5627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ea typeface="ＭＳ Ｐゴシック" pitchFamily="34" charset="-128"/>
              </a:rPr>
              <a:t>Programma ZNO 2014 - 2016</a:t>
            </a:r>
            <a:endParaRPr lang="en-US" altLang="nl-NL" b="1" smtClean="0">
              <a:ea typeface="ＭＳ Ｐゴシック" pitchFamily="34" charset="-128"/>
            </a:endParaRPr>
          </a:p>
        </p:txBody>
      </p:sp>
      <p:grpSp>
        <p:nvGrpSpPr>
          <p:cNvPr id="44034" name="Groep 3"/>
          <p:cNvGrpSpPr>
            <a:grpSpLocks/>
          </p:cNvGrpSpPr>
          <p:nvPr/>
        </p:nvGrpSpPr>
        <p:grpSpPr bwMode="auto">
          <a:xfrm>
            <a:off x="611188" y="788988"/>
            <a:ext cx="8281987" cy="5953125"/>
            <a:chOff x="198127" y="180051"/>
            <a:chExt cx="8281209" cy="5952154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9341">
              <a:off x="1991777" y="2479947"/>
              <a:ext cx="710386" cy="9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41352">
              <a:off x="3791333" y="1360326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38" name="Groep 6"/>
            <p:cNvGrpSpPr>
              <a:grpSpLocks/>
            </p:cNvGrpSpPr>
            <p:nvPr/>
          </p:nvGrpSpPr>
          <p:grpSpPr bwMode="auto">
            <a:xfrm>
              <a:off x="2465366" y="1451939"/>
              <a:ext cx="1045190" cy="1033248"/>
              <a:chOff x="1516582" y="3953868"/>
              <a:chExt cx="1219227" cy="1205298"/>
            </a:xfrm>
          </p:grpSpPr>
          <p:pic>
            <p:nvPicPr>
              <p:cNvPr id="44063" name="Afbeelding 3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16582" y="4439167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64" name="Afbeelding 3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52405" y="3953868"/>
                <a:ext cx="583404" cy="583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65" name="Afbeelding 3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76582" y="4197964"/>
                <a:ext cx="601201" cy="60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39" name="Groep 8"/>
            <p:cNvGrpSpPr>
              <a:grpSpLocks/>
            </p:cNvGrpSpPr>
            <p:nvPr/>
          </p:nvGrpSpPr>
          <p:grpSpPr bwMode="auto">
            <a:xfrm>
              <a:off x="1854527" y="3539725"/>
              <a:ext cx="720015" cy="1265156"/>
              <a:chOff x="1832501" y="3677476"/>
              <a:chExt cx="839908" cy="1475822"/>
            </a:xfrm>
          </p:grpSpPr>
          <p:pic>
            <p:nvPicPr>
              <p:cNvPr id="44060" name="Afbeelding 2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32501" y="3677476"/>
                <a:ext cx="583406" cy="583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61" name="Afbeelding 3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03225" y="4000059"/>
                <a:ext cx="601200" cy="60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62" name="Afbeelding 3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52409" y="4433299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04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52773">
              <a:off x="2629784" y="4845730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41" name="Groep 10"/>
            <p:cNvGrpSpPr>
              <a:grpSpLocks noChangeAspect="1"/>
            </p:cNvGrpSpPr>
            <p:nvPr/>
          </p:nvGrpSpPr>
          <p:grpSpPr bwMode="auto">
            <a:xfrm>
              <a:off x="3427130" y="5361720"/>
              <a:ext cx="1645761" cy="756000"/>
              <a:chOff x="4090680" y="3531110"/>
              <a:chExt cx="4465918" cy="2418170"/>
            </a:xfrm>
          </p:grpSpPr>
          <p:pic>
            <p:nvPicPr>
              <p:cNvPr id="44057" name="Afbeelding 2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0680" y="3604420"/>
                <a:ext cx="1984820" cy="1984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8" name="Afbeelding 2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952" y="3531110"/>
                <a:ext cx="2075839" cy="2075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9" name="Afbeelding 2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883" y="3663566"/>
                <a:ext cx="2285715" cy="2285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042" name="Groep 11"/>
            <p:cNvGrpSpPr>
              <a:grpSpLocks/>
            </p:cNvGrpSpPr>
            <p:nvPr/>
          </p:nvGrpSpPr>
          <p:grpSpPr bwMode="auto">
            <a:xfrm>
              <a:off x="5019023" y="1509406"/>
              <a:ext cx="1085222" cy="999758"/>
              <a:chOff x="4321675" y="1412776"/>
              <a:chExt cx="3346669" cy="2592288"/>
            </a:xfrm>
          </p:grpSpPr>
          <p:pic>
            <p:nvPicPr>
              <p:cNvPr id="44054" name="Afbeelding 2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1675" y="1412776"/>
                <a:ext cx="1546469" cy="1546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5" name="Afbeelding 24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443" y="1858516"/>
                <a:ext cx="1714500" cy="17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6" name="Afbeelding 25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420888"/>
                <a:ext cx="1584176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043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34002">
              <a:off x="5955586" y="2790092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44" name="Groep 13"/>
            <p:cNvGrpSpPr>
              <a:grpSpLocks/>
            </p:cNvGrpSpPr>
            <p:nvPr/>
          </p:nvGrpSpPr>
          <p:grpSpPr bwMode="auto">
            <a:xfrm>
              <a:off x="6030599" y="3899689"/>
              <a:ext cx="792015" cy="1066819"/>
              <a:chOff x="5044721" y="1491302"/>
              <a:chExt cx="2442460" cy="2766168"/>
            </a:xfrm>
          </p:grpSpPr>
          <p:pic>
            <p:nvPicPr>
              <p:cNvPr id="44051" name="Afbeelding 2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940713" y="1491302"/>
                <a:ext cx="1546468" cy="1546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2" name="Afbeelding 21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848" y="2237985"/>
                <a:ext cx="1714500" cy="171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3" name="Afbeelding 22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721" y="2673294"/>
                <a:ext cx="1584175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4045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31717">
              <a:off x="5232069" y="4899918"/>
              <a:ext cx="710386" cy="9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3295048" y="180051"/>
              <a:ext cx="1944505" cy="11999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200" b="1" dirty="0">
                  <a:solidFill>
                    <a:srgbClr val="660066"/>
                  </a:solidFill>
                  <a:latin typeface="Calibri" pitchFamily="34" charset="0"/>
                </a:rPr>
                <a:t>zorgverlener – zorgvrager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b="1" dirty="0">
                  <a:solidFill>
                    <a:srgbClr val="FF0000"/>
                  </a:solidFill>
                  <a:latin typeface="Calibri" pitchFamily="34" charset="0"/>
                </a:rPr>
                <a:t>Patiënttoestemming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TMC geboortezorg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 err="1">
                  <a:solidFill>
                    <a:srgbClr val="262626"/>
                  </a:solidFill>
                  <a:latin typeface="Calibri" pitchFamily="34" charset="0"/>
                </a:rPr>
                <a:t>Telemonitoring</a:t>
              </a:r>
              <a:endParaRPr lang="nl-NL" altLang="nl-NL" sz="1200" dirty="0">
                <a:solidFill>
                  <a:srgbClr val="262626"/>
                </a:solidFill>
                <a:latin typeface="Calibri" pitchFamily="34" charset="0"/>
              </a:endParaRP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e-Afspraak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e-Consult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6750711" y="2603768"/>
              <a:ext cx="1728625" cy="64600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660066"/>
                  </a:solidFill>
                  <a:latin typeface="Calibri" pitchFamily="34" charset="0"/>
                </a:rPr>
                <a:t>zorgvrager – zorgvrager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lotgenotencontact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patiëntenfora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6247521" y="5268746"/>
              <a:ext cx="1942917" cy="27618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nl-NL" sz="1200" b="1" dirty="0">
                  <a:solidFill>
                    <a:srgbClr val="660066"/>
                  </a:solidFill>
                </a:rPr>
                <a:t>zorgvrager - derden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98127" y="5300491"/>
              <a:ext cx="2250864" cy="83171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200" b="1">
                  <a:solidFill>
                    <a:srgbClr val="660066"/>
                  </a:solidFill>
                  <a:latin typeface="Calibri" pitchFamily="34" charset="0"/>
                </a:rPr>
                <a:t>zorgverlener – derden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koppeling met gemeenten:</a:t>
              </a: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 b="1">
                  <a:solidFill>
                    <a:srgbClr val="262626"/>
                  </a:solidFill>
                  <a:latin typeface="Calibri" pitchFamily="34" charset="0"/>
                </a:rPr>
                <a:t>     </a:t>
              </a: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- slimme zoekmachines</a:t>
              </a:r>
              <a:endParaRPr lang="nl-NL" altLang="nl-NL" sz="1200" b="1">
                <a:solidFill>
                  <a:srgbClr val="262626"/>
                </a:solidFill>
                <a:latin typeface="Calibri" pitchFamily="34" charset="0"/>
              </a:endParaRP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>
                  <a:solidFill>
                    <a:srgbClr val="262626"/>
                  </a:solidFill>
                  <a:latin typeface="Calibri" pitchFamily="34" charset="0"/>
                </a:rPr>
                <a:t>     - rapportages (financieel)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3082343" y="2538691"/>
              <a:ext cx="2373090" cy="23078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200" b="1" dirty="0">
                  <a:solidFill>
                    <a:srgbClr val="660066"/>
                  </a:solidFill>
                  <a:latin typeface="Calibri" pitchFamily="34" charset="0"/>
                </a:rPr>
                <a:t>RANDVOORWAARDEN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Architectuur en infrastructuur:</a:t>
              </a: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 </a:t>
              </a:r>
              <a:r>
                <a:rPr lang="nl-NL" altLang="nl-NL" sz="1200" b="1" dirty="0">
                  <a:solidFill>
                    <a:srgbClr val="262626"/>
                  </a:solidFill>
                  <a:latin typeface="Calibri" pitchFamily="34" charset="0"/>
                </a:rPr>
                <a:t> </a:t>
              </a:r>
              <a:r>
                <a:rPr lang="nl-NL" altLang="nl-NL" sz="1200" b="1" dirty="0">
                  <a:solidFill>
                    <a:srgbClr val="FF0000"/>
                  </a:solidFill>
                  <a:latin typeface="Calibri" pitchFamily="34" charset="0"/>
                </a:rPr>
                <a:t>   - XDS</a:t>
              </a: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     - ZorgRingOost</a:t>
              </a: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     - Berichtendienst</a:t>
              </a: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     - Veilige mail</a:t>
              </a: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     - ZorgPortaal</a:t>
              </a:r>
            </a:p>
            <a:p>
              <a:pPr eaLnBrk="1" hangingPunct="1">
                <a:buClr>
                  <a:srgbClr val="A50575"/>
                </a:buClr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     - PatiëntPortaal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Helpdesk en beheer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Communicatie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Privacy en veiligheid</a:t>
              </a:r>
            </a:p>
            <a:p>
              <a:pPr eaLnBrk="1" hangingPunct="1">
                <a:buClr>
                  <a:srgbClr val="A50575"/>
                </a:buClr>
                <a:buFont typeface="Arial" pitchFamily="34" charset="0"/>
                <a:buChar char="•"/>
              </a:pPr>
              <a:r>
                <a:rPr lang="nl-NL" altLang="nl-NL" sz="1200" dirty="0" err="1">
                  <a:solidFill>
                    <a:srgbClr val="262626"/>
                  </a:solidFill>
                  <a:latin typeface="Calibri" pitchFamily="34" charset="0"/>
                </a:rPr>
                <a:t>Basisset</a:t>
              </a:r>
              <a:r>
                <a:rPr lang="nl-NL" altLang="nl-NL" sz="1200" dirty="0">
                  <a:solidFill>
                    <a:srgbClr val="262626"/>
                  </a:solidFill>
                  <a:latin typeface="Calibri" pitchFamily="34" charset="0"/>
                </a:rPr>
                <a:t> patiëntgegevens </a:t>
              </a:r>
            </a:p>
          </p:txBody>
        </p:sp>
      </p:grpSp>
      <p:sp>
        <p:nvSpPr>
          <p:cNvPr id="35" name="Tekstvak 34"/>
          <p:cNvSpPr txBox="1"/>
          <p:nvPr/>
        </p:nvSpPr>
        <p:spPr bwMode="auto">
          <a:xfrm>
            <a:off x="179388" y="1798638"/>
            <a:ext cx="2089150" cy="2124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nl-NL" sz="1200" b="1">
                <a:solidFill>
                  <a:srgbClr val="660066"/>
                </a:solidFill>
                <a:latin typeface="Calibri" pitchFamily="34" charset="0"/>
              </a:rPr>
              <a:t>zorgverlener – zorgverlener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e-Verwijzen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huisartsen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care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apothekers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e-Overdracht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e-Medicatieoverdracht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Verbreding communicatie </a:t>
            </a:r>
          </a:p>
          <a:p>
            <a:pPr eaLnBrk="1" hangingPunct="1">
              <a:buClr>
                <a:srgbClr val="A50575"/>
              </a:buClr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  met de eerste lijn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e-Consultatie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Dossiervorming en inzage</a:t>
            </a:r>
          </a:p>
        </p:txBody>
      </p:sp>
    </p:spTree>
    <p:extLst>
      <p:ext uri="{BB962C8B-B14F-4D97-AF65-F5344CB8AC3E}">
        <p14:creationId xmlns:p14="http://schemas.microsoft.com/office/powerpoint/2010/main" val="10746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dirty="0"/>
              <a:t>ZNO referentiearchitectuur</a:t>
            </a:r>
            <a:endParaRPr lang="nl-NL" dirty="0">
              <a:ea typeface="+mj-ea"/>
            </a:endParaRPr>
          </a:p>
        </p:txBody>
      </p:sp>
      <p:pic>
        <p:nvPicPr>
          <p:cNvPr id="5" name="Picture 7" descr="img-sysarchite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52688"/>
            <a:ext cx="3036480" cy="201622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smtClean="0">
                <a:ea typeface="ＭＳ Ｐゴシック" pitchFamily="34" charset="-128"/>
              </a:rPr>
              <a:t>Architectuurmodel</a:t>
            </a:r>
            <a:endParaRPr lang="en-US" altLang="nl-NL" b="1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6" name="Afgeronde rechthoek 5"/>
          <p:cNvSpPr>
            <a:spLocks noChangeArrowheads="1"/>
          </p:cNvSpPr>
          <p:nvPr/>
        </p:nvSpPr>
        <p:spPr bwMode="auto">
          <a:xfrm>
            <a:off x="2411413" y="1557338"/>
            <a:ext cx="3927475" cy="1560512"/>
          </a:xfrm>
          <a:prstGeom prst="roundRect">
            <a:avLst>
              <a:gd name="adj" fmla="val 16667"/>
            </a:avLst>
          </a:prstGeom>
          <a:solidFill>
            <a:srgbClr val="C2D81B"/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Ketenafspraken </a:t>
            </a:r>
            <a:b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ketenprocessen</a:t>
            </a:r>
          </a:p>
        </p:txBody>
      </p:sp>
      <p:sp>
        <p:nvSpPr>
          <p:cNvPr id="7" name="Afgeronde rechthoek 6"/>
          <p:cNvSpPr>
            <a:spLocks noChangeArrowheads="1"/>
          </p:cNvSpPr>
          <p:nvPr/>
        </p:nvSpPr>
        <p:spPr bwMode="auto">
          <a:xfrm>
            <a:off x="5062538" y="3292475"/>
            <a:ext cx="2400300" cy="2944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007D"/>
              </a:gs>
              <a:gs pos="20000">
                <a:srgbClr val="B7007A"/>
              </a:gs>
              <a:gs pos="100000">
                <a:srgbClr val="8B005C"/>
              </a:gs>
            </a:gsLst>
            <a:lin ang="5400000"/>
          </a:gradFill>
          <a:ln w="9525">
            <a:solidFill>
              <a:srgbClr val="A5017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Bestaande systemen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Infrastructuur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Instelling 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Nieuw te ontwikkelen</a:t>
            </a:r>
          </a:p>
        </p:txBody>
      </p:sp>
      <p:sp>
        <p:nvSpPr>
          <p:cNvPr id="8" name="Afgeronde rechthoek 7"/>
          <p:cNvSpPr>
            <a:spLocks noChangeArrowheads="1"/>
          </p:cNvSpPr>
          <p:nvPr/>
        </p:nvSpPr>
        <p:spPr bwMode="auto">
          <a:xfrm>
            <a:off x="1677988" y="3292475"/>
            <a:ext cx="3163887" cy="2944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007D"/>
              </a:gs>
              <a:gs pos="20000">
                <a:srgbClr val="B7007A"/>
              </a:gs>
              <a:gs pos="100000">
                <a:srgbClr val="8B005C"/>
              </a:gs>
            </a:gsLst>
            <a:lin ang="5400000"/>
          </a:gradFill>
          <a:ln w="9525">
            <a:solidFill>
              <a:srgbClr val="A5017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Bestaande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systemen / diensten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Infrastructuur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ZorgNetOost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Nieuw 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dirty="0">
                <a:solidFill>
                  <a:schemeClr val="lt1"/>
                </a:solidFill>
                <a:latin typeface="+mn-lt"/>
                <a:ea typeface="+mn-ea"/>
              </a:rPr>
              <a:t>ontwikkelen</a:t>
            </a:r>
          </a:p>
        </p:txBody>
      </p:sp>
      <p:sp>
        <p:nvSpPr>
          <p:cNvPr id="9" name="Toelichting met pijl links en rechts 9"/>
          <p:cNvSpPr>
            <a:spLocks noChangeArrowheads="1"/>
          </p:cNvSpPr>
          <p:nvPr/>
        </p:nvSpPr>
        <p:spPr bwMode="auto">
          <a:xfrm>
            <a:off x="4427538" y="4011613"/>
            <a:ext cx="1036637" cy="1146175"/>
          </a:xfrm>
          <a:prstGeom prst="leftRightArrowCallout">
            <a:avLst>
              <a:gd name="adj1" fmla="val 8364"/>
              <a:gd name="adj2" fmla="val 25000"/>
              <a:gd name="adj3" fmla="val 25000"/>
              <a:gd name="adj4" fmla="val 48120"/>
            </a:avLst>
          </a:prstGeom>
          <a:solidFill>
            <a:srgbClr val="FB7BD5"/>
          </a:solidFill>
          <a:ln w="9525">
            <a:solidFill>
              <a:srgbClr val="A5017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vert="eaVer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lt1"/>
                </a:solidFill>
                <a:latin typeface="+mn-lt"/>
                <a:ea typeface="+mn-ea"/>
              </a:rPr>
              <a:t>Connector</a:t>
            </a:r>
          </a:p>
        </p:txBody>
      </p:sp>
    </p:spTree>
    <p:extLst>
      <p:ext uri="{BB962C8B-B14F-4D97-AF65-F5344CB8AC3E}">
        <p14:creationId xmlns:p14="http://schemas.microsoft.com/office/powerpoint/2010/main" val="12653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smtClean="0">
                <a:ea typeface="ＭＳ Ｐゴシック" pitchFamily="34" charset="-128"/>
              </a:rPr>
              <a:t>Interoperabiliteit</a:t>
            </a:r>
          </a:p>
        </p:txBody>
      </p:sp>
      <p:grpSp>
        <p:nvGrpSpPr>
          <p:cNvPr id="50178" name="Groep 4"/>
          <p:cNvGrpSpPr>
            <a:grpSpLocks/>
          </p:cNvGrpSpPr>
          <p:nvPr/>
        </p:nvGrpSpPr>
        <p:grpSpPr bwMode="auto">
          <a:xfrm>
            <a:off x="1728788" y="2563813"/>
            <a:ext cx="5938837" cy="3179762"/>
            <a:chOff x="1729368" y="2563813"/>
            <a:chExt cx="5938976" cy="3179762"/>
          </a:xfrm>
        </p:grpSpPr>
        <p:sp>
          <p:nvSpPr>
            <p:cNvPr id="6" name="Ovaal 5"/>
            <p:cNvSpPr>
              <a:spLocks noChangeArrowheads="1"/>
            </p:cNvSpPr>
            <p:nvPr/>
          </p:nvSpPr>
          <p:spPr bwMode="auto">
            <a:xfrm>
              <a:off x="2446935" y="4108450"/>
              <a:ext cx="1190653" cy="1009650"/>
            </a:xfrm>
            <a:prstGeom prst="ellipse">
              <a:avLst/>
            </a:prstGeom>
            <a:gradFill rotWithShape="1">
              <a:gsLst>
                <a:gs pos="0">
                  <a:srgbClr val="BC007D"/>
                </a:gs>
                <a:gs pos="20000">
                  <a:srgbClr val="B7007A"/>
                </a:gs>
                <a:gs pos="100000">
                  <a:srgbClr val="8B005C"/>
                </a:gs>
              </a:gsLst>
              <a:lin ang="5400000"/>
            </a:gradFill>
            <a:ln w="9525">
              <a:solidFill>
                <a:srgbClr val="A5017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nl-NL" dirty="0" err="1">
                  <a:solidFill>
                    <a:prstClr val="white"/>
                  </a:solidFill>
                  <a:latin typeface="+mn-lt"/>
                  <a:ea typeface="+mn-ea"/>
                </a:rPr>
                <a:t>Actor</a:t>
              </a:r>
              <a:r>
                <a:rPr lang="nl-NL" dirty="0">
                  <a:solidFill>
                    <a:prstClr val="white"/>
                  </a:solidFill>
                  <a:latin typeface="+mn-lt"/>
                  <a:ea typeface="+mn-ea"/>
                </a:rPr>
                <a:t> A</a:t>
              </a:r>
            </a:p>
          </p:txBody>
        </p:sp>
        <p:sp>
          <p:nvSpPr>
            <p:cNvPr id="7" name="Ovaal 6"/>
            <p:cNvSpPr>
              <a:spLocks noChangeArrowheads="1"/>
            </p:cNvSpPr>
            <p:nvPr/>
          </p:nvSpPr>
          <p:spPr bwMode="auto">
            <a:xfrm>
              <a:off x="5901416" y="4124325"/>
              <a:ext cx="1192240" cy="1011238"/>
            </a:xfrm>
            <a:prstGeom prst="ellipse">
              <a:avLst/>
            </a:prstGeom>
            <a:gradFill rotWithShape="1">
              <a:gsLst>
                <a:gs pos="0">
                  <a:srgbClr val="BC007D"/>
                </a:gs>
                <a:gs pos="20000">
                  <a:srgbClr val="B7007A"/>
                </a:gs>
                <a:gs pos="100000">
                  <a:srgbClr val="8B005C"/>
                </a:gs>
              </a:gsLst>
              <a:lin ang="5400000"/>
            </a:gradFill>
            <a:ln w="9525">
              <a:solidFill>
                <a:srgbClr val="A50174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nl-NL" dirty="0" err="1">
                  <a:solidFill>
                    <a:prstClr val="white"/>
                  </a:solidFill>
                  <a:latin typeface="+mn-lt"/>
                  <a:ea typeface="+mn-ea"/>
                </a:rPr>
                <a:t>Actor</a:t>
              </a:r>
              <a:r>
                <a:rPr lang="nl-NL" dirty="0">
                  <a:solidFill>
                    <a:prstClr val="white"/>
                  </a:solidFill>
                  <a:latin typeface="+mn-lt"/>
                  <a:ea typeface="+mn-ea"/>
                </a:rPr>
                <a:t> B</a:t>
              </a:r>
            </a:p>
          </p:txBody>
        </p:sp>
        <p:sp>
          <p:nvSpPr>
            <p:cNvPr id="9" name="Vrije vorm 8"/>
            <p:cNvSpPr>
              <a:spLocks/>
            </p:cNvSpPr>
            <p:nvPr/>
          </p:nvSpPr>
          <p:spPr bwMode="auto">
            <a:xfrm>
              <a:off x="1729368" y="4475163"/>
              <a:ext cx="795356" cy="731837"/>
            </a:xfrm>
            <a:custGeom>
              <a:avLst/>
              <a:gdLst>
                <a:gd name="T0" fmla="*/ 635568 w 796089"/>
                <a:gd name="T1" fmla="*/ 84151 h 731921"/>
                <a:gd name="T2" fmla="*/ 384529 w 796089"/>
                <a:gd name="T3" fmla="*/ 0 h 731921"/>
                <a:gd name="T4" fmla="*/ 97628 w 796089"/>
                <a:gd name="T5" fmla="*/ 84151 h 731921"/>
                <a:gd name="T6" fmla="*/ 13946 w 796089"/>
                <a:gd name="T7" fmla="*/ 420769 h 731921"/>
                <a:gd name="T8" fmla="*/ 181306 w 796089"/>
                <a:gd name="T9" fmla="*/ 685247 h 731921"/>
                <a:gd name="T10" fmla="*/ 551888 w 796089"/>
                <a:gd name="T11" fmla="*/ 697271 h 731921"/>
                <a:gd name="T12" fmla="*/ 743155 w 796089"/>
                <a:gd name="T13" fmla="*/ 589071 h 731921"/>
                <a:gd name="T14" fmla="*/ 790972 w 796089"/>
                <a:gd name="T15" fmla="*/ 492895 h 7319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6089" h="731921">
                  <a:moveTo>
                    <a:pt x="639679" y="84221"/>
                  </a:moveTo>
                  <a:cubicBezTo>
                    <a:pt x="558466" y="42110"/>
                    <a:pt x="477253" y="0"/>
                    <a:pt x="387016" y="0"/>
                  </a:cubicBezTo>
                  <a:cubicBezTo>
                    <a:pt x="296779" y="0"/>
                    <a:pt x="160421" y="14037"/>
                    <a:pt x="98258" y="84221"/>
                  </a:cubicBezTo>
                  <a:cubicBezTo>
                    <a:pt x="36095" y="154405"/>
                    <a:pt x="0" y="320842"/>
                    <a:pt x="14037" y="421105"/>
                  </a:cubicBezTo>
                  <a:cubicBezTo>
                    <a:pt x="28074" y="521368"/>
                    <a:pt x="92242" y="639679"/>
                    <a:pt x="182479" y="685800"/>
                  </a:cubicBezTo>
                  <a:cubicBezTo>
                    <a:pt x="272716" y="731921"/>
                    <a:pt x="461211" y="713873"/>
                    <a:pt x="555458" y="697831"/>
                  </a:cubicBezTo>
                  <a:cubicBezTo>
                    <a:pt x="649705" y="681789"/>
                    <a:pt x="707858" y="623636"/>
                    <a:pt x="747963" y="589547"/>
                  </a:cubicBezTo>
                  <a:cubicBezTo>
                    <a:pt x="788068" y="555458"/>
                    <a:pt x="792078" y="524376"/>
                    <a:pt x="796089" y="493294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6872255" y="4511805"/>
              <a:ext cx="796089" cy="731921"/>
            </a:xfrm>
            <a:custGeom>
              <a:avLst/>
              <a:gdLst>
                <a:gd name="connsiteX0" fmla="*/ 639679 w 796089"/>
                <a:gd name="connsiteY0" fmla="*/ 84221 h 731921"/>
                <a:gd name="connsiteX1" fmla="*/ 387016 w 796089"/>
                <a:gd name="connsiteY1" fmla="*/ 0 h 731921"/>
                <a:gd name="connsiteX2" fmla="*/ 98258 w 796089"/>
                <a:gd name="connsiteY2" fmla="*/ 84221 h 731921"/>
                <a:gd name="connsiteX3" fmla="*/ 14037 w 796089"/>
                <a:gd name="connsiteY3" fmla="*/ 421105 h 731921"/>
                <a:gd name="connsiteX4" fmla="*/ 182479 w 796089"/>
                <a:gd name="connsiteY4" fmla="*/ 685800 h 731921"/>
                <a:gd name="connsiteX5" fmla="*/ 555458 w 796089"/>
                <a:gd name="connsiteY5" fmla="*/ 697831 h 731921"/>
                <a:gd name="connsiteX6" fmla="*/ 747963 w 796089"/>
                <a:gd name="connsiteY6" fmla="*/ 589547 h 731921"/>
                <a:gd name="connsiteX7" fmla="*/ 796089 w 796089"/>
                <a:gd name="connsiteY7" fmla="*/ 493294 h 7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089" h="731921">
                  <a:moveTo>
                    <a:pt x="639679" y="84221"/>
                  </a:moveTo>
                  <a:cubicBezTo>
                    <a:pt x="558466" y="42110"/>
                    <a:pt x="477253" y="0"/>
                    <a:pt x="387016" y="0"/>
                  </a:cubicBezTo>
                  <a:cubicBezTo>
                    <a:pt x="296779" y="0"/>
                    <a:pt x="160421" y="14037"/>
                    <a:pt x="98258" y="84221"/>
                  </a:cubicBezTo>
                  <a:cubicBezTo>
                    <a:pt x="36095" y="154405"/>
                    <a:pt x="0" y="320842"/>
                    <a:pt x="14037" y="421105"/>
                  </a:cubicBezTo>
                  <a:cubicBezTo>
                    <a:pt x="28074" y="521368"/>
                    <a:pt x="92242" y="639679"/>
                    <a:pt x="182479" y="685800"/>
                  </a:cubicBezTo>
                  <a:cubicBezTo>
                    <a:pt x="272716" y="731921"/>
                    <a:pt x="461211" y="713873"/>
                    <a:pt x="555458" y="697831"/>
                  </a:cubicBezTo>
                  <a:cubicBezTo>
                    <a:pt x="649705" y="681789"/>
                    <a:pt x="707858" y="623636"/>
                    <a:pt x="747963" y="589547"/>
                  </a:cubicBezTo>
                  <a:cubicBezTo>
                    <a:pt x="788068" y="555458"/>
                    <a:pt x="792078" y="524376"/>
                    <a:pt x="796089" y="493294"/>
                  </a:cubicBezTo>
                </a:path>
              </a:pathLst>
            </a:custGeom>
            <a:ln>
              <a:prstDash val="dash"/>
              <a:tailEnd type="triangle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12" name="Vrije vorm 11"/>
            <p:cNvSpPr>
              <a:spLocks/>
            </p:cNvSpPr>
            <p:nvPr/>
          </p:nvSpPr>
          <p:spPr bwMode="auto">
            <a:xfrm>
              <a:off x="3596312" y="4132263"/>
              <a:ext cx="2381306" cy="271462"/>
            </a:xfrm>
            <a:custGeom>
              <a:avLst/>
              <a:gdLst>
                <a:gd name="T0" fmla="*/ 0 w 2382252"/>
                <a:gd name="T1" fmla="*/ 276018 h 270710"/>
                <a:gd name="T2" fmla="*/ 659899 w 2382252"/>
                <a:gd name="T3" fmla="*/ 92006 h 270710"/>
                <a:gd name="T4" fmla="*/ 1283805 w 2382252"/>
                <a:gd name="T5" fmla="*/ 30669 h 270710"/>
                <a:gd name="T6" fmla="*/ 2375638 w 2382252"/>
                <a:gd name="T7" fmla="*/ 276018 h 2707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82252" h="270710">
                  <a:moveTo>
                    <a:pt x="0" y="270710"/>
                  </a:moveTo>
                  <a:cubicBezTo>
                    <a:pt x="223586" y="200526"/>
                    <a:pt x="447173" y="130342"/>
                    <a:pt x="661736" y="90237"/>
                  </a:cubicBezTo>
                  <a:cubicBezTo>
                    <a:pt x="876299" y="50132"/>
                    <a:pt x="1000627" y="0"/>
                    <a:pt x="1287379" y="30079"/>
                  </a:cubicBezTo>
                  <a:cubicBezTo>
                    <a:pt x="1574131" y="60158"/>
                    <a:pt x="1978191" y="165434"/>
                    <a:pt x="2382252" y="270710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dash"/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nl-NL"/>
            </a:p>
          </p:txBody>
        </p:sp>
        <p:sp>
          <p:nvSpPr>
            <p:cNvPr id="50216" name="Tekstvak 12"/>
            <p:cNvSpPr txBox="1">
              <a:spLocks noChangeArrowheads="1"/>
            </p:cNvSpPr>
            <p:nvPr/>
          </p:nvSpPr>
          <p:spPr bwMode="auto">
            <a:xfrm flipH="1">
              <a:off x="2323728" y="5373688"/>
              <a:ext cx="1600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800">
                  <a:solidFill>
                    <a:srgbClr val="000000"/>
                  </a:solidFill>
                </a:rPr>
                <a:t>operabiliteit</a:t>
              </a:r>
            </a:p>
          </p:txBody>
        </p:sp>
        <p:sp>
          <p:nvSpPr>
            <p:cNvPr id="50217" name="Tekstvak 13"/>
            <p:cNvSpPr txBox="1">
              <a:spLocks noChangeArrowheads="1"/>
            </p:cNvSpPr>
            <p:nvPr/>
          </p:nvSpPr>
          <p:spPr bwMode="auto">
            <a:xfrm flipH="1">
              <a:off x="5924128" y="5316538"/>
              <a:ext cx="16002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800">
                  <a:solidFill>
                    <a:srgbClr val="000000"/>
                  </a:solidFill>
                </a:rPr>
                <a:t>operabiliteit</a:t>
              </a:r>
            </a:p>
          </p:txBody>
        </p:sp>
        <p:sp>
          <p:nvSpPr>
            <p:cNvPr id="15" name="PIJL-LINKS en -RECHTS 14"/>
            <p:cNvSpPr>
              <a:spLocks noChangeArrowheads="1"/>
            </p:cNvSpPr>
            <p:nvPr/>
          </p:nvSpPr>
          <p:spPr bwMode="auto">
            <a:xfrm>
              <a:off x="2858106" y="2563813"/>
              <a:ext cx="3730712" cy="1174750"/>
            </a:xfrm>
            <a:prstGeom prst="left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5E5E5"/>
                </a:gs>
              </a:gsLst>
              <a:lin ang="5400000"/>
            </a:gradFill>
            <a:ln w="6350">
              <a:solidFill>
                <a:srgbClr val="A50174"/>
              </a:solidFill>
              <a:prstDash val="dash"/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nl-NL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50219" name="Tekstvak 15"/>
            <p:cNvSpPr txBox="1">
              <a:spLocks noChangeArrowheads="1"/>
            </p:cNvSpPr>
            <p:nvPr/>
          </p:nvSpPr>
          <p:spPr bwMode="auto">
            <a:xfrm flipH="1">
              <a:off x="3774752" y="3645024"/>
              <a:ext cx="18773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nl-NL" sz="1800">
                  <a:solidFill>
                    <a:srgbClr val="000000"/>
                  </a:solidFill>
                </a:rPr>
                <a:t>interoperabiliteit</a:t>
              </a:r>
            </a:p>
          </p:txBody>
        </p:sp>
      </p:grpSp>
      <p:grpSp>
        <p:nvGrpSpPr>
          <p:cNvPr id="50179" name="Groep 16"/>
          <p:cNvGrpSpPr>
            <a:grpSpLocks/>
          </p:cNvGrpSpPr>
          <p:nvPr/>
        </p:nvGrpSpPr>
        <p:grpSpPr bwMode="auto">
          <a:xfrm>
            <a:off x="831850" y="2219325"/>
            <a:ext cx="1457325" cy="1889125"/>
            <a:chOff x="902368" y="2940276"/>
            <a:chExt cx="2532982" cy="3280048"/>
          </a:xfrm>
        </p:grpSpPr>
        <p:sp>
          <p:nvSpPr>
            <p:cNvPr id="18" name="Afgeronde rechthoek 17"/>
            <p:cNvSpPr/>
            <p:nvPr/>
          </p:nvSpPr>
          <p:spPr>
            <a:xfrm>
              <a:off x="902368" y="2940276"/>
              <a:ext cx="2532982" cy="668337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Organisatie</a:t>
              </a:r>
            </a:p>
          </p:txBody>
        </p:sp>
        <p:sp>
          <p:nvSpPr>
            <p:cNvPr id="19" name="Afgeronde rechthoek 18"/>
            <p:cNvSpPr/>
            <p:nvPr/>
          </p:nvSpPr>
          <p:spPr>
            <a:xfrm>
              <a:off x="902368" y="3588348"/>
              <a:ext cx="2532982" cy="668337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Zorgproces</a:t>
              </a:r>
            </a:p>
          </p:txBody>
        </p:sp>
        <p:sp>
          <p:nvSpPr>
            <p:cNvPr id="20" name="Afgeronde rechthoek 19"/>
            <p:cNvSpPr/>
            <p:nvPr/>
          </p:nvSpPr>
          <p:spPr>
            <a:xfrm>
              <a:off x="902368" y="4236419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Informatie</a:t>
              </a:r>
            </a:p>
          </p:txBody>
        </p:sp>
        <p:sp>
          <p:nvSpPr>
            <p:cNvPr id="21" name="Afgeronde rechthoek 20"/>
            <p:cNvSpPr/>
            <p:nvPr/>
          </p:nvSpPr>
          <p:spPr>
            <a:xfrm>
              <a:off x="902368" y="5551986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Techniek</a:t>
              </a:r>
            </a:p>
          </p:txBody>
        </p:sp>
        <p:sp>
          <p:nvSpPr>
            <p:cNvPr id="22" name="Afgeronde rechthoek 21"/>
            <p:cNvSpPr/>
            <p:nvPr/>
          </p:nvSpPr>
          <p:spPr>
            <a:xfrm>
              <a:off x="902368" y="4884491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Systemen</a:t>
              </a:r>
            </a:p>
          </p:txBody>
        </p:sp>
      </p:grpSp>
      <p:grpSp>
        <p:nvGrpSpPr>
          <p:cNvPr id="50180" name="Groep 22"/>
          <p:cNvGrpSpPr>
            <a:grpSpLocks/>
          </p:cNvGrpSpPr>
          <p:nvPr/>
        </p:nvGrpSpPr>
        <p:grpSpPr bwMode="auto">
          <a:xfrm>
            <a:off x="7218363" y="2219325"/>
            <a:ext cx="1457325" cy="1889125"/>
            <a:chOff x="902368" y="2940276"/>
            <a:chExt cx="2532982" cy="3280048"/>
          </a:xfrm>
        </p:grpSpPr>
        <p:sp>
          <p:nvSpPr>
            <p:cNvPr id="24" name="Afgeronde rechthoek 23"/>
            <p:cNvSpPr/>
            <p:nvPr/>
          </p:nvSpPr>
          <p:spPr>
            <a:xfrm>
              <a:off x="902368" y="2940276"/>
              <a:ext cx="2532982" cy="668337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Organisatie</a:t>
              </a:r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902368" y="3588348"/>
              <a:ext cx="2532982" cy="668337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Zorgproces</a:t>
              </a:r>
            </a:p>
          </p:txBody>
        </p:sp>
        <p:sp>
          <p:nvSpPr>
            <p:cNvPr id="26" name="Afgeronde rechthoek 25"/>
            <p:cNvSpPr/>
            <p:nvPr/>
          </p:nvSpPr>
          <p:spPr>
            <a:xfrm>
              <a:off x="902368" y="4236419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Informatie</a:t>
              </a:r>
            </a:p>
          </p:txBody>
        </p:sp>
        <p:sp>
          <p:nvSpPr>
            <p:cNvPr id="27" name="Afgeronde rechthoek 26"/>
            <p:cNvSpPr/>
            <p:nvPr/>
          </p:nvSpPr>
          <p:spPr>
            <a:xfrm>
              <a:off x="902368" y="5551986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Techniek</a:t>
              </a:r>
            </a:p>
          </p:txBody>
        </p:sp>
        <p:sp>
          <p:nvSpPr>
            <p:cNvPr id="28" name="Afgeronde rechthoek 27"/>
            <p:cNvSpPr/>
            <p:nvPr/>
          </p:nvSpPr>
          <p:spPr>
            <a:xfrm>
              <a:off x="902368" y="4884491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b="1" dirty="0">
                  <a:solidFill>
                    <a:schemeClr val="bg1"/>
                  </a:solidFill>
                </a:rPr>
                <a:t>Systemen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4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fgeronde rechthoek 16"/>
          <p:cNvSpPr>
            <a:spLocks noChangeArrowheads="1"/>
          </p:cNvSpPr>
          <p:nvPr/>
        </p:nvSpPr>
        <p:spPr bwMode="auto">
          <a:xfrm rot="-5400000">
            <a:off x="4319588" y="2241550"/>
            <a:ext cx="4608512" cy="3240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2F2F2"/>
              </a:gs>
              <a:gs pos="100000">
                <a:srgbClr val="A6A6A6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457200">
              <a:defRPr/>
            </a:pPr>
            <a:endParaRPr lang="nl-NL" sz="2800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52226" name="Groep 2"/>
          <p:cNvGrpSpPr>
            <a:grpSpLocks/>
          </p:cNvGrpSpPr>
          <p:nvPr/>
        </p:nvGrpSpPr>
        <p:grpSpPr bwMode="auto">
          <a:xfrm>
            <a:off x="1512888" y="1700213"/>
            <a:ext cx="6588125" cy="4216400"/>
            <a:chOff x="902368" y="2005013"/>
            <a:chExt cx="6587457" cy="4215311"/>
          </a:xfrm>
        </p:grpSpPr>
        <p:sp>
          <p:nvSpPr>
            <p:cNvPr id="52" name="Stroomdiagram: Document 51"/>
            <p:cNvSpPr>
              <a:spLocks noChangeArrowheads="1"/>
            </p:cNvSpPr>
            <p:nvPr/>
          </p:nvSpPr>
          <p:spPr bwMode="auto">
            <a:xfrm>
              <a:off x="4635789" y="5669603"/>
              <a:ext cx="2657206" cy="550721"/>
            </a:xfrm>
            <a:prstGeom prst="flowChartDocument">
              <a:avLst/>
            </a:prstGeom>
            <a:gradFill rotWithShape="1">
              <a:gsLst>
                <a:gs pos="0">
                  <a:srgbClr val="D5F200"/>
                </a:gs>
                <a:gs pos="20000">
                  <a:srgbClr val="D1ED00"/>
                </a:gs>
                <a:gs pos="100000">
                  <a:srgbClr val="A0B500"/>
                </a:gs>
              </a:gsLst>
              <a:lin ang="5400000"/>
            </a:gradFill>
            <a:ln w="9525">
              <a:solidFill>
                <a:srgbClr val="C1D81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  <a:latin typeface="+mn-lt"/>
                  <a:ea typeface="+mn-ea"/>
                </a:rPr>
                <a:t>Uitwisselingsmechanismen</a:t>
              </a:r>
            </a:p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  <a:latin typeface="+mn-lt"/>
                  <a:ea typeface="+mn-ea"/>
                </a:rPr>
                <a:t>Infrastructuur en techniek</a:t>
              </a:r>
            </a:p>
          </p:txBody>
        </p:sp>
        <p:sp>
          <p:nvSpPr>
            <p:cNvPr id="5" name="Afgeronde rechthoek 4"/>
            <p:cNvSpPr/>
            <p:nvPr/>
          </p:nvSpPr>
          <p:spPr>
            <a:xfrm>
              <a:off x="902368" y="2005013"/>
              <a:ext cx="2532982" cy="668337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</a:rPr>
                <a:t>Organisatie</a:t>
              </a:r>
            </a:p>
          </p:txBody>
        </p:sp>
        <p:sp>
          <p:nvSpPr>
            <p:cNvPr id="6" name="Afgeronde rechthoek 5"/>
            <p:cNvSpPr/>
            <p:nvPr/>
          </p:nvSpPr>
          <p:spPr>
            <a:xfrm>
              <a:off x="902368" y="2865438"/>
              <a:ext cx="2532982" cy="668337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</a:rPr>
                <a:t>Zorgproces</a:t>
              </a:r>
            </a:p>
          </p:txBody>
        </p:sp>
        <p:sp>
          <p:nvSpPr>
            <p:cNvPr id="7" name="Afgeronde rechthoek 6"/>
            <p:cNvSpPr/>
            <p:nvPr/>
          </p:nvSpPr>
          <p:spPr>
            <a:xfrm>
              <a:off x="902368" y="3785260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</a:rPr>
                <a:t>Informatie</a:t>
              </a:r>
            </a:p>
          </p:txBody>
        </p:sp>
        <p:sp>
          <p:nvSpPr>
            <p:cNvPr id="8" name="Afgeronde rechthoek 7"/>
            <p:cNvSpPr/>
            <p:nvPr/>
          </p:nvSpPr>
          <p:spPr>
            <a:xfrm>
              <a:off x="902368" y="5551986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</a:rPr>
                <a:t>Techniek</a:t>
              </a:r>
            </a:p>
          </p:txBody>
        </p:sp>
        <p:sp>
          <p:nvSpPr>
            <p:cNvPr id="9" name="Afgeronde rechthoek 8"/>
            <p:cNvSpPr/>
            <p:nvPr/>
          </p:nvSpPr>
          <p:spPr>
            <a:xfrm>
              <a:off x="902368" y="4681831"/>
              <a:ext cx="2532982" cy="668338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</a:rPr>
                <a:t>Systemen</a:t>
              </a:r>
            </a:p>
          </p:txBody>
        </p:sp>
        <p:sp>
          <p:nvSpPr>
            <p:cNvPr id="27" name="Stroomdiagram: Document 26"/>
            <p:cNvSpPr>
              <a:spLocks noChangeArrowheads="1"/>
            </p:cNvSpPr>
            <p:nvPr/>
          </p:nvSpPr>
          <p:spPr bwMode="auto">
            <a:xfrm>
              <a:off x="4635789" y="2779513"/>
              <a:ext cx="2628633" cy="550720"/>
            </a:xfrm>
            <a:prstGeom prst="flowChartDocument">
              <a:avLst/>
            </a:prstGeom>
            <a:gradFill rotWithShape="1">
              <a:gsLst>
                <a:gs pos="0">
                  <a:srgbClr val="252525"/>
                </a:gs>
                <a:gs pos="20000">
                  <a:srgbClr val="242424"/>
                </a:gs>
                <a:gs pos="100000">
                  <a:srgbClr val="191919"/>
                </a:gs>
              </a:gsLst>
              <a:lin ang="5400000"/>
            </a:gradFill>
            <a:ln w="9525">
              <a:solidFill>
                <a:srgbClr val="252525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  <a:latin typeface="+mn-lt"/>
                  <a:ea typeface="+mn-ea"/>
                </a:rPr>
                <a:t>Use cases, </a:t>
              </a:r>
            </a:p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  <a:latin typeface="+mn-lt"/>
                  <a:ea typeface="+mn-ea"/>
                </a:rPr>
                <a:t>proces beschrijving</a:t>
              </a:r>
            </a:p>
          </p:txBody>
        </p:sp>
        <p:sp>
          <p:nvSpPr>
            <p:cNvPr id="29" name="Stroomdiagram: Document 28"/>
            <p:cNvSpPr>
              <a:spLocks noChangeArrowheads="1"/>
            </p:cNvSpPr>
            <p:nvPr/>
          </p:nvSpPr>
          <p:spPr bwMode="auto">
            <a:xfrm>
              <a:off x="4637376" y="3506400"/>
              <a:ext cx="2657206" cy="557068"/>
            </a:xfrm>
            <a:prstGeom prst="flowChartDocument">
              <a:avLst/>
            </a:prstGeom>
            <a:gradFill rotWithShape="1">
              <a:gsLst>
                <a:gs pos="0">
                  <a:srgbClr val="BC007D"/>
                </a:gs>
                <a:gs pos="20000">
                  <a:srgbClr val="B7007A"/>
                </a:gs>
                <a:gs pos="100000">
                  <a:srgbClr val="8B005C"/>
                </a:gs>
              </a:gsLst>
              <a:lin ang="5400000"/>
            </a:gradFill>
            <a:ln w="9525">
              <a:solidFill>
                <a:srgbClr val="A5017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  <a:latin typeface="+mn-lt"/>
                  <a:ea typeface="+mn-ea"/>
                </a:rPr>
                <a:t>Informatiemodel,</a:t>
              </a:r>
            </a:p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  <a:latin typeface="+mn-lt"/>
                  <a:ea typeface="+mn-ea"/>
                </a:rPr>
                <a:t>Dataset </a:t>
              </a:r>
            </a:p>
          </p:txBody>
        </p:sp>
        <p:sp>
          <p:nvSpPr>
            <p:cNvPr id="37" name="Stroomdiagram: Document 36"/>
            <p:cNvSpPr>
              <a:spLocks noChangeArrowheads="1"/>
            </p:cNvSpPr>
            <p:nvPr/>
          </p:nvSpPr>
          <p:spPr bwMode="auto">
            <a:xfrm>
              <a:off x="4631027" y="4149171"/>
              <a:ext cx="2657206" cy="606268"/>
            </a:xfrm>
            <a:prstGeom prst="flowChartDocument">
              <a:avLst/>
            </a:prstGeom>
            <a:gradFill rotWithShape="1">
              <a:gsLst>
                <a:gs pos="0">
                  <a:srgbClr val="BC007D"/>
                </a:gs>
                <a:gs pos="20000">
                  <a:srgbClr val="B7007A"/>
                </a:gs>
                <a:gs pos="100000">
                  <a:srgbClr val="8B005C"/>
                </a:gs>
              </a:gsLst>
              <a:lin ang="5400000"/>
            </a:gradFill>
            <a:ln w="9525">
              <a:solidFill>
                <a:srgbClr val="A5017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  <a:latin typeface="+mn-lt"/>
                  <a:ea typeface="+mn-ea"/>
                </a:rPr>
                <a:t>Informatieuitwisseling, transacties, berichtendefinitie</a:t>
              </a:r>
            </a:p>
          </p:txBody>
        </p:sp>
        <p:grpSp>
          <p:nvGrpSpPr>
            <p:cNvPr id="52247" name="Groep 18"/>
            <p:cNvGrpSpPr>
              <a:grpSpLocks/>
            </p:cNvGrpSpPr>
            <p:nvPr/>
          </p:nvGrpSpPr>
          <p:grpSpPr bwMode="auto">
            <a:xfrm>
              <a:off x="4619625" y="2030413"/>
              <a:ext cx="2870200" cy="550862"/>
              <a:chOff x="4643438" y="2309813"/>
              <a:chExt cx="2870200" cy="550672"/>
            </a:xfrm>
          </p:grpSpPr>
          <p:sp>
            <p:nvSpPr>
              <p:cNvPr id="54" name="Stroomdiagram: Document 53"/>
              <p:cNvSpPr>
                <a:spLocks noChangeArrowheads="1"/>
              </p:cNvSpPr>
              <p:nvPr/>
            </p:nvSpPr>
            <p:spPr bwMode="auto">
              <a:xfrm>
                <a:off x="4659602" y="2309806"/>
                <a:ext cx="2625459" cy="550530"/>
              </a:xfrm>
              <a:prstGeom prst="flowChartDocument">
                <a:avLst/>
              </a:prstGeom>
              <a:gradFill rotWithShape="1">
                <a:gsLst>
                  <a:gs pos="0">
                    <a:srgbClr val="BABABA"/>
                  </a:gs>
                  <a:gs pos="20000">
                    <a:srgbClr val="B9B9B9"/>
                  </a:gs>
                  <a:gs pos="100000">
                    <a:srgbClr val="8D8D8D"/>
                  </a:gs>
                </a:gsLst>
                <a:lin ang="5400000"/>
              </a:gradFill>
              <a:ln w="9525">
                <a:solidFill>
                  <a:srgbClr val="BBBB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nl-NL" sz="1400" b="1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250" name="Tekstvak 64"/>
              <p:cNvSpPr txBox="1">
                <a:spLocks noChangeArrowheads="1"/>
              </p:cNvSpPr>
              <p:nvPr/>
            </p:nvSpPr>
            <p:spPr bwMode="auto">
              <a:xfrm>
                <a:off x="4643438" y="2332030"/>
                <a:ext cx="2870200" cy="52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nl-NL" altLang="nl-NL" sz="1400" b="1">
                    <a:solidFill>
                      <a:schemeClr val="bg1"/>
                    </a:solidFill>
                    <a:cs typeface="Arial" pitchFamily="34" charset="0"/>
                  </a:rPr>
                  <a:t>Afspraken</a:t>
                </a:r>
              </a:p>
              <a:p>
                <a:pPr algn="ctr" eaLnBrk="1" hangingPunct="1"/>
                <a:endParaRPr lang="nl-NL" altLang="nl-NL" sz="14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Stroomdiagram: Document 17"/>
            <p:cNvSpPr>
              <a:spLocks noChangeArrowheads="1"/>
            </p:cNvSpPr>
            <p:nvPr/>
          </p:nvSpPr>
          <p:spPr bwMode="auto">
            <a:xfrm>
              <a:off x="4607217" y="4931607"/>
              <a:ext cx="2657206" cy="563416"/>
            </a:xfrm>
            <a:prstGeom prst="flowChartDocument">
              <a:avLst/>
            </a:prstGeom>
            <a:gradFill rotWithShape="1">
              <a:gsLst>
                <a:gs pos="0">
                  <a:srgbClr val="FF62D7"/>
                </a:gs>
                <a:gs pos="20000">
                  <a:srgbClr val="FF64D5"/>
                </a:gs>
                <a:gs pos="100000">
                  <a:srgbClr val="C94BA2"/>
                </a:gs>
              </a:gsLst>
              <a:lin ang="5400000"/>
            </a:gradFill>
            <a:ln w="9525">
              <a:solidFill>
                <a:srgbClr val="F975D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r>
                <a:rPr lang="nl-NL" sz="1400" b="1" dirty="0">
                  <a:solidFill>
                    <a:schemeClr val="bg1"/>
                  </a:solidFill>
                  <a:latin typeface="+mn-lt"/>
                  <a:ea typeface="+mn-ea"/>
                </a:rPr>
                <a:t>Functionele eisen producten, systemen</a:t>
              </a:r>
            </a:p>
          </p:txBody>
        </p:sp>
      </p:grpSp>
      <p:sp>
        <p:nvSpPr>
          <p:cNvPr id="522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smtClean="0">
                <a:ea typeface="ＭＳ Ｐゴシック" pitchFamily="34" charset="-128"/>
              </a:rPr>
              <a:t>Interoperabiliteitsniveaus</a:t>
            </a:r>
          </a:p>
        </p:txBody>
      </p:sp>
    </p:spTree>
    <p:extLst>
      <p:ext uri="{BB962C8B-B14F-4D97-AF65-F5344CB8AC3E}">
        <p14:creationId xmlns:p14="http://schemas.microsoft.com/office/powerpoint/2010/main" val="576897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latin typeface="Calibri" charset="0"/>
              </a:rPr>
              <a:t>Aanbevelingen</a:t>
            </a:r>
          </a:p>
        </p:txBody>
      </p:sp>
      <p:sp>
        <p:nvSpPr>
          <p:cNvPr id="419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latin typeface="Calibri" charset="0"/>
              </a:rPr>
              <a:t>Organiseer samenwerking (regionaal)</a:t>
            </a:r>
          </a:p>
          <a:p>
            <a:r>
              <a:rPr lang="nl-NL">
                <a:latin typeface="Calibri" charset="0"/>
              </a:rPr>
              <a:t>Maak afspraken voor de start, maar vooral ook voor het vervolg (financiering)</a:t>
            </a:r>
          </a:p>
          <a:p>
            <a:r>
              <a:rPr lang="nl-NL">
                <a:latin typeface="Calibri" charset="0"/>
              </a:rPr>
              <a:t>Maak afspraken op alle niveaus</a:t>
            </a:r>
          </a:p>
          <a:p>
            <a:r>
              <a:rPr lang="nl-NL">
                <a:latin typeface="Calibri" charset="0"/>
              </a:rPr>
              <a:t>Wacht niet tot iedereen het overal over eens is, maar start met degenen die nu willen</a:t>
            </a:r>
          </a:p>
          <a:p>
            <a:endParaRPr lang="nl-N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Diensten ZorgNetOost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333656" y="1916832"/>
            <a:ext cx="2664296" cy="151216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 smtClean="0"/>
              <a:t>ZNO </a:t>
            </a:r>
          </a:p>
          <a:p>
            <a:pPr algn="ctr"/>
            <a:r>
              <a:rPr lang="nl-NL" sz="3200" b="1" dirty="0" smtClean="0"/>
              <a:t>e-Lab</a:t>
            </a:r>
            <a:endParaRPr lang="nl-NL" sz="3200" b="1" dirty="0"/>
          </a:p>
        </p:txBody>
      </p:sp>
      <p:sp>
        <p:nvSpPr>
          <p:cNvPr id="7" name="Afgeronde rechthoek 6"/>
          <p:cNvSpPr/>
          <p:nvPr/>
        </p:nvSpPr>
        <p:spPr>
          <a:xfrm>
            <a:off x="971600" y="4149080"/>
            <a:ext cx="2664296" cy="151216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dk1"/>
                </a:solidFill>
              </a:rPr>
              <a:t>ZNO </a:t>
            </a:r>
            <a:br>
              <a:rPr lang="nl-NL" sz="3200" b="1" dirty="0">
                <a:solidFill>
                  <a:schemeClr val="dk1"/>
                </a:solidFill>
              </a:rPr>
            </a:br>
            <a:r>
              <a:rPr lang="nl-NL" sz="3200" b="1" dirty="0">
                <a:solidFill>
                  <a:schemeClr val="dk1"/>
                </a:solidFill>
              </a:rPr>
              <a:t>e-Overdracht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3262391" y="1916832"/>
            <a:ext cx="2664296" cy="151216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ZNO </a:t>
            </a:r>
            <a:br>
              <a:rPr lang="nl-NL" sz="3200" b="1" dirty="0"/>
            </a:br>
            <a:r>
              <a:rPr lang="nl-NL" sz="3200" b="1" dirty="0"/>
              <a:t>e-Verwijzen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4594539" y="4149080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lt1"/>
                </a:solidFill>
              </a:rPr>
              <a:t>ZNO XDS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183875" y="1916832"/>
            <a:ext cx="2664296" cy="151216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ZNO </a:t>
            </a:r>
            <a:br>
              <a:rPr lang="nl-NL" sz="3200" b="1" dirty="0"/>
            </a:br>
            <a:r>
              <a:rPr lang="nl-NL" sz="3200" b="1" dirty="0" smtClean="0"/>
              <a:t>Berichten</a:t>
            </a:r>
          </a:p>
          <a:p>
            <a:pPr algn="ctr"/>
            <a:r>
              <a:rPr lang="nl-NL" sz="3200" b="1" dirty="0" smtClean="0"/>
              <a:t>dienst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6759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Cross </a:t>
            </a:r>
            <a:r>
              <a:rPr lang="nl-NL" dirty="0"/>
              <a:t>Enterprise Document </a:t>
            </a:r>
            <a:r>
              <a:rPr lang="nl-NL" dirty="0" err="1" smtClean="0"/>
              <a:t>Sharing</a:t>
            </a:r>
            <a:r>
              <a:rPr lang="nl-NL" dirty="0" smtClean="0"/>
              <a:t> (</a:t>
            </a:r>
            <a:r>
              <a:rPr lang="nl-NL" dirty="0" err="1" smtClean="0"/>
              <a:t>xds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650614" y="194417"/>
            <a:ext cx="1577591" cy="80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lt1"/>
                </a:solidFill>
              </a:rPr>
              <a:t>ZNO XDS</a:t>
            </a:r>
          </a:p>
        </p:txBody>
      </p:sp>
    </p:spTree>
    <p:extLst>
      <p:ext uri="{BB962C8B-B14F-4D97-AF65-F5344CB8AC3E}">
        <p14:creationId xmlns:p14="http://schemas.microsoft.com/office/powerpoint/2010/main" val="40985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r>
              <a:rPr lang="nl-NL" altLang="nl-NL" b="1" smtClean="0">
                <a:latin typeface="Segoe UI" pitchFamily="34" charset="0"/>
                <a:ea typeface="ＭＳ Ｐゴシック" pitchFamily="34" charset="-128"/>
                <a:cs typeface="Segoe UI" pitchFamily="34" charset="0"/>
              </a:rPr>
              <a:t>Inhoud</a:t>
            </a:r>
            <a:endParaRPr lang="nl-NL" altLang="nl-NL" smtClean="0">
              <a:ea typeface="ＭＳ Ｐゴシック" pitchFamily="34" charset="-128"/>
            </a:endParaRPr>
          </a:p>
        </p:txBody>
      </p:sp>
      <p:sp>
        <p:nvSpPr>
          <p:cNvPr id="17410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r>
              <a:rPr lang="nl-NL" altLang="nl-NL" dirty="0" smtClean="0">
                <a:ea typeface="ＭＳ Ｐゴシック" pitchFamily="34" charset="-128"/>
              </a:rPr>
              <a:t>Introductie ZorgNetOost</a:t>
            </a:r>
            <a:endParaRPr lang="nl-NL" altLang="nl-NL" dirty="0">
              <a:ea typeface="ＭＳ Ｐゴシック" pitchFamily="34" charset="-128"/>
            </a:endParaRPr>
          </a:p>
          <a:p>
            <a:r>
              <a:rPr lang="nl-NL" altLang="nl-NL" dirty="0" smtClean="0">
                <a:ea typeface="ＭＳ Ｐゴシック" pitchFamily="34" charset="-128"/>
              </a:rPr>
              <a:t>Organisatie en Programma ZorgNetOost</a:t>
            </a:r>
          </a:p>
          <a:p>
            <a:r>
              <a:rPr lang="nl-NL" altLang="nl-NL" dirty="0" smtClean="0">
                <a:ea typeface="ＭＳ Ｐゴシック" pitchFamily="34" charset="-128"/>
              </a:rPr>
              <a:t>ZNO XDS</a:t>
            </a:r>
          </a:p>
          <a:p>
            <a:r>
              <a:rPr lang="nl-NL" altLang="nl-NL" dirty="0" smtClean="0">
                <a:ea typeface="ＭＳ Ｐゴシック" pitchFamily="34" charset="-128"/>
              </a:rPr>
              <a:t>Patiënttoestemming </a:t>
            </a:r>
            <a:r>
              <a:rPr lang="nl-NL" altLang="nl-NL" dirty="0">
                <a:ea typeface="ＭＳ Ｐゴシック" pitchFamily="34" charset="-128"/>
              </a:rPr>
              <a:t>vastleggen</a:t>
            </a:r>
          </a:p>
          <a:p>
            <a:endParaRPr lang="nl-NL" altLang="nl-NL" dirty="0" smtClean="0">
              <a:ea typeface="ＭＳ Ｐゴシック" pitchFamily="34" charset="-128"/>
            </a:endParaRPr>
          </a:p>
          <a:p>
            <a:endParaRPr lang="nl-NL" alt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8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Wat</a:t>
            </a:r>
            <a:r>
              <a:rPr lang="en-US" dirty="0" smtClean="0"/>
              <a:t> is IHE XDS?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XDS = Cross-Enterprise Document Sharing</a:t>
            </a:r>
            <a:endParaRPr lang="nl-NL" dirty="0" smtClean="0"/>
          </a:p>
          <a:p>
            <a:r>
              <a:rPr lang="nl-NL" dirty="0" smtClean="0"/>
              <a:t>Infrastructuur </a:t>
            </a:r>
          </a:p>
          <a:p>
            <a:r>
              <a:rPr lang="nl-NL" dirty="0" smtClean="0"/>
              <a:t>Uitwisseling van klinische informatie tussen instellingen </a:t>
            </a:r>
          </a:p>
          <a:p>
            <a:r>
              <a:rPr lang="nl-NL" dirty="0" smtClean="0"/>
              <a:t>Schaalbaar: van afdelings- tot nationaal niveau</a:t>
            </a:r>
          </a:p>
          <a:p>
            <a:r>
              <a:rPr lang="nl-NL" dirty="0" smtClean="0"/>
              <a:t>Veelzijdig: niet gebonden aan 1 domein/specialisme</a:t>
            </a:r>
          </a:p>
          <a:p>
            <a:r>
              <a:rPr lang="nl-NL" dirty="0" smtClean="0"/>
              <a:t>Patiënt gefocust</a:t>
            </a:r>
          </a:p>
        </p:txBody>
      </p:sp>
    </p:spTree>
    <p:extLst>
      <p:ext uri="{BB962C8B-B14F-4D97-AF65-F5344CB8AC3E}">
        <p14:creationId xmlns:p14="http://schemas.microsoft.com/office/powerpoint/2010/main" val="705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Belangrijkste XDS transacties</a:t>
            </a:r>
            <a:endParaRPr lang="en-US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914400" y="5322912"/>
            <a:ext cx="1295400" cy="914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nl-NL" sz="2000" kern="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XDS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nl-NL" sz="2000" kern="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Source</a:t>
            </a:r>
            <a:endParaRPr lang="en-US" sz="2000" kern="0" dirty="0">
              <a:solidFill>
                <a:schemeClr val="accent6">
                  <a:lumMod val="50000"/>
                </a:schemeClr>
              </a:solidFill>
              <a:latin typeface="Calibri"/>
              <a:cs typeface="Calibri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886200" y="5322912"/>
            <a:ext cx="1295400" cy="914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nl-NL" sz="2000" kern="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Document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nl-NL" sz="2000" kern="0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Repository</a:t>
            </a:r>
            <a:endParaRPr lang="en-US" sz="2000" kern="0" dirty="0">
              <a:solidFill>
                <a:schemeClr val="accent6">
                  <a:lumMod val="50000"/>
                </a:schemeClr>
              </a:solidFill>
              <a:latin typeface="Calibri"/>
              <a:cs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86200" y="3494112"/>
            <a:ext cx="1295400" cy="914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 pitchFamily="34" charset="0"/>
              </a:rPr>
              <a:t>Registry</a:t>
            </a: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cs typeface="Calibri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nl-NL" sz="2000" kern="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(Index)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cs typeface="Calibri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705600" y="3494112"/>
            <a:ext cx="1295400" cy="914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nl-NL" sz="2000" kern="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Consumer</a:t>
            </a:r>
            <a:endParaRPr lang="en-US" sz="2000" kern="0" dirty="0">
              <a:solidFill>
                <a:schemeClr val="accent6">
                  <a:lumMod val="50000"/>
                </a:schemeClr>
              </a:solidFill>
              <a:latin typeface="Calibri"/>
              <a:cs typeface="Calibri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886200" y="1741512"/>
            <a:ext cx="1295400" cy="914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nl-NL" sz="2000" kern="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Patient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nl-NL" sz="2000" kern="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Identity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</a:pPr>
            <a:r>
              <a:rPr lang="nl-NL" sz="2000" kern="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 pitchFamily="34" charset="0"/>
              </a:rPr>
              <a:t>Source</a:t>
            </a:r>
            <a:endParaRPr lang="en-US" sz="2000" kern="0" dirty="0">
              <a:solidFill>
                <a:schemeClr val="accent6">
                  <a:lumMod val="50000"/>
                </a:schemeClr>
              </a:solidFill>
              <a:latin typeface="Calibri"/>
              <a:cs typeface="Calibri" pitchFamily="34" charset="0"/>
            </a:endParaRP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2209800" y="5256237"/>
            <a:ext cx="1676400" cy="523875"/>
            <a:chOff x="1392" y="3030"/>
            <a:chExt cx="1056" cy="330"/>
          </a:xfrm>
        </p:grpSpPr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1392" y="3360"/>
              <a:ext cx="10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455" y="3030"/>
              <a:ext cx="96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Provide &amp; Register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Document Set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4540250" y="4408512"/>
            <a:ext cx="1219200" cy="914400"/>
            <a:chOff x="2860" y="2496"/>
            <a:chExt cx="768" cy="576"/>
          </a:xfrm>
        </p:grpSpPr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V="1">
              <a:off x="2880" y="2496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2860" y="2640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Register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Document Set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5181600" y="3417912"/>
            <a:ext cx="1524000" cy="533400"/>
            <a:chOff x="3264" y="1872"/>
            <a:chExt cx="960" cy="336"/>
          </a:xfrm>
        </p:grpSpPr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H="1" flipV="1">
              <a:off x="3264" y="2208"/>
              <a:ext cx="9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3452" y="1872"/>
              <a:ext cx="6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Query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Documents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5181600" y="4408512"/>
            <a:ext cx="2209800" cy="1371600"/>
            <a:chOff x="3264" y="2496"/>
            <a:chExt cx="1392" cy="864"/>
          </a:xfrm>
        </p:grpSpPr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3264" y="2496"/>
              <a:ext cx="1392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3995" y="2832"/>
              <a:ext cx="6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Retrieve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Documents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1" name="Group 20"/>
          <p:cNvGrpSpPr>
            <a:grpSpLocks/>
          </p:cNvGrpSpPr>
          <p:nvPr/>
        </p:nvGrpSpPr>
        <p:grpSpPr bwMode="auto">
          <a:xfrm>
            <a:off x="3317875" y="2732112"/>
            <a:ext cx="1254125" cy="762000"/>
            <a:chOff x="2090" y="1440"/>
            <a:chExt cx="790" cy="480"/>
          </a:xfrm>
        </p:grpSpPr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2880" y="1440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>
              <a:off x="2090" y="1488"/>
              <a:ext cx="7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Patient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Identity Feed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Rechthoekige toelichting 22"/>
          <p:cNvSpPr/>
          <p:nvPr/>
        </p:nvSpPr>
        <p:spPr>
          <a:xfrm>
            <a:off x="441006" y="2365580"/>
            <a:ext cx="2592288" cy="972108"/>
          </a:xfrm>
          <a:prstGeom prst="wedgeRectCallout">
            <a:avLst>
              <a:gd name="adj1" fmla="val 85282"/>
              <a:gd name="adj2" fmla="val 101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kern="1200" dirty="0">
                <a:latin typeface="Arial Narrow" pitchFamily="34" charset="0"/>
              </a:rPr>
              <a:t>De index registreert de ‘eigenschappen’ van </a:t>
            </a:r>
          </a:p>
          <a:p>
            <a:r>
              <a:rPr lang="nl-NL" sz="1400" kern="1200" dirty="0">
                <a:latin typeface="Arial Narrow" pitchFamily="34" charset="0"/>
              </a:rPr>
              <a:t>het document </a:t>
            </a:r>
            <a:r>
              <a:rPr lang="nl-NL" sz="1400" kern="1200" dirty="0" smtClean="0">
                <a:latin typeface="Arial Narrow" pitchFamily="34" charset="0"/>
              </a:rPr>
              <a:t>én </a:t>
            </a:r>
            <a:r>
              <a:rPr lang="nl-NL" sz="1400" kern="1200" dirty="0">
                <a:latin typeface="Arial Narrow" pitchFamily="34" charset="0"/>
              </a:rPr>
              <a:t>de vindplaats</a:t>
            </a:r>
          </a:p>
        </p:txBody>
      </p:sp>
    </p:spTree>
    <p:extLst>
      <p:ext uri="{BB962C8B-B14F-4D97-AF65-F5344CB8AC3E}">
        <p14:creationId xmlns:p14="http://schemas.microsoft.com/office/powerpoint/2010/main" val="3858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ZNO XDS infrastructuur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596891" y="2564904"/>
            <a:ext cx="2664296" cy="252028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400" b="1" dirty="0">
              <a:solidFill>
                <a:srgbClr val="262626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1532995" y="2958718"/>
            <a:ext cx="720080" cy="5422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err="1">
                <a:solidFill>
                  <a:srgbClr val="262626"/>
                </a:solidFill>
              </a:rPr>
              <a:t>f</a:t>
            </a:r>
            <a:r>
              <a:rPr lang="nl-NL" sz="1000" b="1" dirty="0" err="1" smtClean="0">
                <a:solidFill>
                  <a:srgbClr val="262626"/>
                </a:solidFill>
              </a:rPr>
              <a:t>orView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325083" y="3501008"/>
            <a:ext cx="720080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err="1" smtClean="0">
                <a:solidFill>
                  <a:srgbClr val="262626"/>
                </a:solidFill>
              </a:rPr>
              <a:t>forStore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68899" y="4293096"/>
            <a:ext cx="720080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smtClean="0">
                <a:solidFill>
                  <a:srgbClr val="262626"/>
                </a:solidFill>
              </a:rPr>
              <a:t>DSV/</a:t>
            </a:r>
            <a:br>
              <a:rPr lang="nl-NL" sz="1000" b="1" dirty="0" smtClean="0">
                <a:solidFill>
                  <a:srgbClr val="262626"/>
                </a:solidFill>
              </a:rPr>
            </a:br>
            <a:r>
              <a:rPr lang="nl-NL" sz="1000" b="1" dirty="0" err="1" smtClean="0">
                <a:solidFill>
                  <a:srgbClr val="262626"/>
                </a:solidFill>
              </a:rPr>
              <a:t>xCare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316971" y="4365104"/>
            <a:ext cx="1224136" cy="40011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94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000" dirty="0" err="1" smtClean="0"/>
              <a:t>Cloverleaf</a:t>
            </a:r>
            <a:r>
              <a:rPr lang="nl-NL" sz="1000" dirty="0" smtClean="0"/>
              <a:t>/</a:t>
            </a:r>
            <a:br>
              <a:rPr lang="nl-NL" sz="1000" dirty="0" smtClean="0"/>
            </a:br>
            <a:r>
              <a:rPr lang="nl-NL" sz="1000" dirty="0" smtClean="0"/>
              <a:t>XDS adapter</a:t>
            </a:r>
            <a:endParaRPr lang="nl-NL" sz="1000" dirty="0"/>
          </a:p>
        </p:txBody>
      </p:sp>
      <p:sp>
        <p:nvSpPr>
          <p:cNvPr id="9" name="Afgeronde rechthoek 8"/>
          <p:cNvSpPr/>
          <p:nvPr/>
        </p:nvSpPr>
        <p:spPr>
          <a:xfrm>
            <a:off x="5892120" y="2564904"/>
            <a:ext cx="2664296" cy="252028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400" b="1" dirty="0">
              <a:solidFill>
                <a:srgbClr val="262626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933595" y="2958718"/>
            <a:ext cx="720080" cy="5422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err="1">
                <a:solidFill>
                  <a:srgbClr val="262626"/>
                </a:solidFill>
              </a:rPr>
              <a:t>f</a:t>
            </a:r>
            <a:r>
              <a:rPr lang="nl-NL" sz="1000" b="1" dirty="0" err="1" smtClean="0">
                <a:solidFill>
                  <a:srgbClr val="262626"/>
                </a:solidFill>
              </a:rPr>
              <a:t>orView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6108144" y="3501008"/>
            <a:ext cx="720080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err="1" smtClean="0">
                <a:solidFill>
                  <a:srgbClr val="262626"/>
                </a:solidFill>
              </a:rPr>
              <a:t>forStore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7764328" y="4293096"/>
            <a:ext cx="720080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err="1" smtClean="0">
                <a:solidFill>
                  <a:srgbClr val="262626"/>
                </a:solidFill>
              </a:rPr>
              <a:t>Chipsoft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3837251" y="2564904"/>
            <a:ext cx="1440160" cy="252028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400" b="1" dirty="0">
              <a:solidFill>
                <a:srgbClr val="262626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4197291" y="2636912"/>
            <a:ext cx="720080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err="1" smtClean="0">
                <a:solidFill>
                  <a:srgbClr val="262626"/>
                </a:solidFill>
              </a:rPr>
              <a:t>forAudit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197291" y="3212976"/>
            <a:ext cx="720080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err="1" smtClean="0">
                <a:solidFill>
                  <a:srgbClr val="262626"/>
                </a:solidFill>
              </a:rPr>
              <a:t>forIndex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197291" y="3789040"/>
            <a:ext cx="720080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err="1" smtClean="0">
                <a:solidFill>
                  <a:srgbClr val="262626"/>
                </a:solidFill>
              </a:rPr>
              <a:t>forStore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197291" y="4365104"/>
            <a:ext cx="720080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smtClean="0">
                <a:solidFill>
                  <a:srgbClr val="262626"/>
                </a:solidFill>
              </a:rPr>
              <a:t>Centrale </a:t>
            </a:r>
            <a:r>
              <a:rPr lang="nl-NL" sz="1000" b="1" dirty="0" err="1" smtClean="0">
                <a:solidFill>
                  <a:srgbClr val="262626"/>
                </a:solidFill>
              </a:rPr>
              <a:t>forView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7764328" y="3573016"/>
            <a:ext cx="720080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smtClean="0">
                <a:solidFill>
                  <a:srgbClr val="262626"/>
                </a:solidFill>
              </a:rPr>
              <a:t>PACS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668899" y="3573016"/>
            <a:ext cx="720080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smtClean="0">
                <a:solidFill>
                  <a:srgbClr val="262626"/>
                </a:solidFill>
              </a:rPr>
              <a:t>PACS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316971" y="3645024"/>
            <a:ext cx="1224136" cy="40011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294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000" dirty="0" err="1" smtClean="0"/>
              <a:t>forConnect</a:t>
            </a:r>
            <a:r>
              <a:rPr lang="nl-NL" sz="1000" dirty="0" smtClean="0"/>
              <a:t/>
            </a:r>
            <a:br>
              <a:rPr lang="nl-NL" sz="1000" dirty="0" smtClean="0"/>
            </a:br>
            <a:endParaRPr lang="nl-NL" sz="1000" dirty="0"/>
          </a:p>
        </p:txBody>
      </p:sp>
      <p:sp>
        <p:nvSpPr>
          <p:cNvPr id="21" name="Tekstvak 20"/>
          <p:cNvSpPr txBox="1"/>
          <p:nvPr/>
        </p:nvSpPr>
        <p:spPr>
          <a:xfrm>
            <a:off x="6540192" y="3645024"/>
            <a:ext cx="1296144" cy="40011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4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000" dirty="0" err="1" smtClean="0"/>
              <a:t>forConnect</a:t>
            </a:r>
            <a:r>
              <a:rPr lang="nl-NL" sz="1000" dirty="0" smtClean="0"/>
              <a:t/>
            </a:r>
            <a:br>
              <a:rPr lang="nl-NL" sz="1000" dirty="0" smtClean="0"/>
            </a:br>
            <a:endParaRPr lang="nl-NL" sz="1000" dirty="0"/>
          </a:p>
        </p:txBody>
      </p:sp>
      <p:sp>
        <p:nvSpPr>
          <p:cNvPr id="22" name="Tekstvak 21"/>
          <p:cNvSpPr txBox="1"/>
          <p:nvPr/>
        </p:nvSpPr>
        <p:spPr>
          <a:xfrm>
            <a:off x="6540192" y="4365104"/>
            <a:ext cx="1296144" cy="40011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20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000" dirty="0" err="1" smtClean="0"/>
              <a:t>Cloverleaf</a:t>
            </a:r>
            <a:r>
              <a:rPr lang="nl-NL" sz="1000" dirty="0" smtClean="0"/>
              <a:t>/</a:t>
            </a:r>
            <a:br>
              <a:rPr lang="nl-NL" sz="1000" dirty="0" smtClean="0"/>
            </a:br>
            <a:r>
              <a:rPr lang="nl-NL" sz="1000" dirty="0" smtClean="0"/>
              <a:t>XDS adapter</a:t>
            </a:r>
            <a:endParaRPr lang="nl-NL" sz="1000" dirty="0"/>
          </a:p>
        </p:txBody>
      </p:sp>
      <p:sp>
        <p:nvSpPr>
          <p:cNvPr id="23" name="Tekstvak 22"/>
          <p:cNvSpPr txBox="1"/>
          <p:nvPr/>
        </p:nvSpPr>
        <p:spPr>
          <a:xfrm rot="19826895">
            <a:off x="3092288" y="3494186"/>
            <a:ext cx="944367" cy="31648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l-NL" sz="1000" dirty="0"/>
          </a:p>
        </p:txBody>
      </p:sp>
      <p:sp>
        <p:nvSpPr>
          <p:cNvPr id="24" name="Tekstvak 23"/>
          <p:cNvSpPr txBox="1"/>
          <p:nvPr/>
        </p:nvSpPr>
        <p:spPr>
          <a:xfrm rot="12622866">
            <a:off x="5076578" y="3471505"/>
            <a:ext cx="944367" cy="31648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l-NL" sz="1000" dirty="0"/>
          </a:p>
        </p:txBody>
      </p:sp>
      <p:sp>
        <p:nvSpPr>
          <p:cNvPr id="25" name="Afgeronde rechthoek 24"/>
          <p:cNvSpPr/>
          <p:nvPr/>
        </p:nvSpPr>
        <p:spPr>
          <a:xfrm>
            <a:off x="3909259" y="5445224"/>
            <a:ext cx="1368152" cy="50405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400" b="1" dirty="0">
              <a:solidFill>
                <a:srgbClr val="262626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3981267" y="5373216"/>
            <a:ext cx="1224136" cy="5052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00" b="1" dirty="0" smtClean="0">
                <a:solidFill>
                  <a:srgbClr val="262626"/>
                </a:solidFill>
              </a:rPr>
              <a:t>ZNO Users</a:t>
            </a:r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7437651" y="2238638"/>
            <a:ext cx="936104" cy="54229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000" b="1" dirty="0">
              <a:solidFill>
                <a:srgbClr val="262626"/>
              </a:solidFill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740907" y="2204864"/>
            <a:ext cx="936104" cy="61429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000" b="1" dirty="0">
              <a:solidFill>
                <a:srgbClr val="262626"/>
              </a:solidFill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0373" y="2305124"/>
            <a:ext cx="781374" cy="437570"/>
          </a:xfrm>
          <a:prstGeom prst="rect">
            <a:avLst/>
          </a:prstGeom>
          <a:ln w="28575" cap="rnd" cmpd="sng">
            <a:noFill/>
          </a:ln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12915" y="2276872"/>
            <a:ext cx="792088" cy="450050"/>
          </a:xfrm>
          <a:prstGeom prst="rect">
            <a:avLst/>
          </a:prstGeom>
          <a:ln>
            <a:noFill/>
          </a:ln>
        </p:spPr>
      </p:pic>
      <p:sp>
        <p:nvSpPr>
          <p:cNvPr id="31" name="Afgeronde rechthoek 30"/>
          <p:cNvSpPr/>
          <p:nvPr/>
        </p:nvSpPr>
        <p:spPr>
          <a:xfrm>
            <a:off x="4053275" y="2204864"/>
            <a:ext cx="936104" cy="3600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1000" b="1" dirty="0">
              <a:solidFill>
                <a:srgbClr val="262626"/>
              </a:solidFill>
            </a:endParaRPr>
          </a:p>
        </p:txBody>
      </p:sp>
      <p:pic>
        <p:nvPicPr>
          <p:cNvPr id="32" name="Afbeelding 31" descr="Schermafbeelding 2014-02-19 om 15.22.2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83" y="2276872"/>
            <a:ext cx="792088" cy="167376"/>
          </a:xfrm>
          <a:prstGeom prst="rect">
            <a:avLst/>
          </a:prstGeom>
        </p:spPr>
      </p:pic>
      <p:sp>
        <p:nvSpPr>
          <p:cNvPr id="33" name="Tekstvak 32"/>
          <p:cNvSpPr txBox="1"/>
          <p:nvPr/>
        </p:nvSpPr>
        <p:spPr>
          <a:xfrm rot="5400000">
            <a:off x="4271633" y="5010842"/>
            <a:ext cx="576064" cy="292701"/>
          </a:xfrm>
          <a:prstGeom prst="strip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21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XDS aanpak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47526" y="4292674"/>
            <a:ext cx="311949" cy="406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522747" y="4411654"/>
            <a:ext cx="215254" cy="287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355631" y="4389629"/>
            <a:ext cx="167116" cy="211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441185" y="4341509"/>
            <a:ext cx="167116" cy="211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619441" y="4475189"/>
            <a:ext cx="167116" cy="211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8" name="Tijdelijke aanduiding voor inhoud 17" descr="xdsaanpak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 b="3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06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XDS AANPAK REGIOTEAM ZNO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1740"/>
            <a:ext cx="9144000" cy="37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alibri" charset="0"/>
              </a:rPr>
              <a:t>Planning </a:t>
            </a:r>
            <a:r>
              <a:rPr lang="nl-NL" dirty="0">
                <a:latin typeface="Calibri" charset="0"/>
              </a:rPr>
              <a:t>implementatie </a:t>
            </a:r>
            <a:r>
              <a:rPr lang="nl-NL" dirty="0" err="1">
                <a:latin typeface="Calibri" charset="0"/>
              </a:rPr>
              <a:t>use</a:t>
            </a:r>
            <a:r>
              <a:rPr lang="nl-NL" dirty="0">
                <a:latin typeface="Calibri" charset="0"/>
              </a:rPr>
              <a:t> cases ZNO XDS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1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Use</a:t>
            </a:r>
            <a:r>
              <a:rPr lang="nl-NL" dirty="0"/>
              <a:t> case, start 2013 - behandelrelatie duidelijk</a:t>
            </a:r>
          </a:p>
          <a:p>
            <a:pPr lvl="1" indent="-342900">
              <a:buFont typeface="Arial" pitchFamily="34" charset="0"/>
              <a:buChar char="•"/>
            </a:pPr>
            <a:r>
              <a:rPr lang="nl-NL" sz="2200" dirty="0" err="1"/>
              <a:t>PetCT</a:t>
            </a:r>
            <a:r>
              <a:rPr lang="nl-NL" sz="2200" dirty="0"/>
              <a:t> (nucleaire) - nov </a:t>
            </a:r>
            <a:r>
              <a:rPr lang="nl-NL" sz="2200" dirty="0" smtClean="0"/>
              <a:t>2013</a:t>
            </a:r>
            <a:endParaRPr lang="nl-NL" sz="2200" dirty="0"/>
          </a:p>
          <a:p>
            <a:pPr lvl="1" indent="-342900">
              <a:buFont typeface="Arial" pitchFamily="34" charset="0"/>
              <a:buChar char="•"/>
            </a:pPr>
            <a:r>
              <a:rPr lang="nl-NL" sz="2200" dirty="0" smtClean="0"/>
              <a:t>Intercollegiaal </a:t>
            </a:r>
            <a:r>
              <a:rPr lang="nl-NL" sz="2200" dirty="0"/>
              <a:t>consult </a:t>
            </a:r>
            <a:r>
              <a:rPr lang="nl-NL" sz="2200" dirty="0" smtClean="0"/>
              <a:t>- jan 2014</a:t>
            </a:r>
          </a:p>
          <a:p>
            <a:pPr lvl="1" indent="-342900">
              <a:buFont typeface="Arial" pitchFamily="34" charset="0"/>
              <a:buChar char="•"/>
            </a:pPr>
            <a:r>
              <a:rPr lang="nl-NL" sz="2200" dirty="0" smtClean="0"/>
              <a:t>MDO </a:t>
            </a:r>
            <a:r>
              <a:rPr lang="nl-NL" sz="2200" dirty="0"/>
              <a:t>ondersteunen, beelden, brieven, uitslagen </a:t>
            </a:r>
            <a:r>
              <a:rPr lang="nl-NL" sz="2200" dirty="0" smtClean="0"/>
              <a:t>- Q3 2014</a:t>
            </a:r>
          </a:p>
          <a:p>
            <a:pPr lvl="1" indent="-342900">
              <a:buFont typeface="Arial" pitchFamily="34" charset="0"/>
              <a:buChar char="•"/>
            </a:pPr>
            <a:r>
              <a:rPr lang="nl-NL" sz="2200" dirty="0" smtClean="0"/>
              <a:t>Dvd </a:t>
            </a:r>
            <a:r>
              <a:rPr lang="nl-NL" sz="2200" dirty="0"/>
              <a:t>kopiëren vervangen door XDS, Radiotherapie </a:t>
            </a:r>
            <a:r>
              <a:rPr lang="nl-NL" sz="2200" dirty="0" smtClean="0"/>
              <a:t>- Q3 2014</a:t>
            </a:r>
            <a:endParaRPr lang="nl-NL" sz="2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800" dirty="0"/>
              <a:t>Regionale BPPC </a:t>
            </a:r>
            <a:r>
              <a:rPr lang="nl-NL" sz="2800" dirty="0" smtClean="0"/>
              <a:t>afspraken</a:t>
            </a:r>
          </a:p>
          <a:p>
            <a:pPr marL="742950" lvl="2" indent="-342900"/>
            <a:r>
              <a:rPr lang="nl-NL" dirty="0" smtClean="0"/>
              <a:t>BPPC = Basic </a:t>
            </a:r>
            <a:r>
              <a:rPr lang="nl-NL" dirty="0"/>
              <a:t>Patiënt Privacy </a:t>
            </a:r>
            <a:r>
              <a:rPr lang="nl-NL" dirty="0" smtClean="0"/>
              <a:t>Consent</a:t>
            </a:r>
          </a:p>
          <a:p>
            <a:pPr marL="742950" lvl="2" indent="-342900"/>
            <a:r>
              <a:rPr lang="nl-NL" dirty="0"/>
              <a:t>Patiënttoestemming </a:t>
            </a:r>
            <a:r>
              <a:rPr lang="nl-NL" dirty="0" smtClean="0"/>
              <a:t>vastleggen</a:t>
            </a:r>
          </a:p>
          <a:p>
            <a:pPr marL="742950" lvl="2" indent="-342900"/>
            <a:r>
              <a:rPr lang="nl-NL" dirty="0" err="1" smtClean="0"/>
              <a:t>www.mijnzorgnetoost.nl</a:t>
            </a:r>
            <a:r>
              <a:rPr lang="nl-NL" dirty="0" smtClean="0"/>
              <a:t> - 1 </a:t>
            </a:r>
            <a:r>
              <a:rPr lang="nl-NL" dirty="0"/>
              <a:t>oktober </a:t>
            </a:r>
            <a:r>
              <a:rPr lang="nl-NL" dirty="0" smtClean="0"/>
              <a:t>2014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sz="2800" dirty="0" err="1"/>
              <a:t>Use</a:t>
            </a:r>
            <a:r>
              <a:rPr lang="nl-NL" sz="2800" dirty="0"/>
              <a:t> case 2014-2015 </a:t>
            </a:r>
            <a:r>
              <a:rPr lang="nl-NL" sz="2800" dirty="0" smtClean="0"/>
              <a:t>- toestemming Patiënt</a:t>
            </a:r>
          </a:p>
          <a:p>
            <a:pPr marL="742950" lvl="2" indent="-342900"/>
            <a:r>
              <a:rPr lang="nl-NL" dirty="0" smtClean="0"/>
              <a:t>Cardiologie</a:t>
            </a:r>
          </a:p>
          <a:p>
            <a:pPr marL="742950" lvl="2" indent="-342900"/>
            <a:r>
              <a:rPr lang="nl-NL" dirty="0" smtClean="0"/>
              <a:t>Huisartsen</a:t>
            </a:r>
          </a:p>
          <a:p>
            <a:pPr marL="742950" lvl="2" indent="-342900"/>
            <a:r>
              <a:rPr lang="nl-NL" dirty="0" smtClean="0"/>
              <a:t>Bovenregionaal uitwisselen</a:t>
            </a:r>
            <a:endParaRPr lang="nl-NL" sz="2800" dirty="0"/>
          </a:p>
          <a:p>
            <a:pPr marL="342900" lvl="1" indent="-342900">
              <a:buFont typeface="Arial" pitchFamily="34" charset="0"/>
              <a:buChar char="•"/>
            </a:pP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9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Image </a:t>
            </a:r>
            <a:r>
              <a:rPr lang="nl-NL" dirty="0" err="1" smtClean="0"/>
              <a:t>sharing</a:t>
            </a:r>
            <a:r>
              <a:rPr lang="nl-NL" dirty="0" smtClean="0"/>
              <a:t> animatie</a:t>
            </a:r>
            <a:endParaRPr lang="en-US" dirty="0"/>
          </a:p>
        </p:txBody>
      </p:sp>
      <p:pic>
        <p:nvPicPr>
          <p:cNvPr id="3" name="Forcare_Image_Shar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7455" y="1350818"/>
            <a:ext cx="7389091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Regionaal vastleggen van </a:t>
            </a:r>
            <a:r>
              <a:rPr lang="nl-NL" dirty="0" err="1" smtClean="0"/>
              <a:t>patienttoestemming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91" y="1695976"/>
            <a:ext cx="2761142" cy="195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PatiëntPortaal; vastleggen toestemming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  <a:t>Toegang wordt verleend middels Regionaal PatiëntPortaal</a:t>
            </a:r>
            <a:r>
              <a:rPr lang="nl-NL" dirty="0" smtClean="0">
                <a:latin typeface="Calibri" charset="0"/>
                <a:ea typeface="ＭＳ Ｐゴシック" charset="0"/>
                <a:cs typeface="ＭＳ Ｐゴシック" charset="0"/>
              </a:rPr>
              <a:t>; </a:t>
            </a:r>
            <a:endParaRPr lang="nl-NL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Calibri" charset="0"/>
              <a:buAutoNum type="arabicPeriod"/>
            </a:pPr>
            <a:endParaRPr lang="nl-NL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  <a:t>Beveiliging middels </a:t>
            </a:r>
            <a:r>
              <a:rPr lang="nl-NL" dirty="0" err="1">
                <a:latin typeface="Calibri" charset="0"/>
                <a:ea typeface="ＭＳ Ｐゴシック" charset="0"/>
                <a:cs typeface="ＭＳ Ｐゴシック" charset="0"/>
              </a:rPr>
              <a:t>DigiD</a:t>
            </a:r>
            <a: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  <a:t> met SMS-notificatie en federatief </a:t>
            </a:r>
            <a:r>
              <a:rPr lang="nl-NL" dirty="0" err="1">
                <a:latin typeface="Calibri" charset="0"/>
                <a:ea typeface="ＭＳ Ｐゴシック" charset="0"/>
                <a:cs typeface="ＭＳ Ｐゴシック" charset="0"/>
              </a:rPr>
              <a:t>identititeitsmanagement</a:t>
            </a:r>
            <a: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514350" indent="-514350">
              <a:buFont typeface="Calibri" charset="0"/>
              <a:buAutoNum type="arabicPeriod"/>
            </a:pPr>
            <a:endParaRPr lang="nl-NL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  <a:t>De oplossing dient schaalbaar te zijn voor de gehele regio;</a:t>
            </a:r>
          </a:p>
          <a:p>
            <a:pPr marL="514350" indent="-514350">
              <a:buFont typeface="Calibri" charset="0"/>
              <a:buAutoNum type="arabicPeriod"/>
            </a:pPr>
            <a:endParaRPr lang="nl-NL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  <a:t>De oplossing dient bruikbaar te zijn voor verschillende infrastructuren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55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>
                <a:latin typeface="Calibri" charset="0"/>
                <a:ea typeface="ＭＳ Ｐゴシック" charset="0"/>
                <a:cs typeface="ＭＳ Ｐゴシック" charset="0"/>
              </a:rPr>
              <a:t>Toestemming – opt-in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nl-NL" sz="3000" i="1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nl-NL" sz="3000" i="1">
                <a:latin typeface="Calibri" charset="0"/>
                <a:ea typeface="ＭＳ Ｐゴシック" charset="0"/>
                <a:cs typeface="ＭＳ Ｐゴシック" charset="0"/>
              </a:rPr>
              <a:t>Opt-in" betekent dat de patiënt zelf uitdrukkelijk toestemming moet geven aan zorgverleners voor het elektronisch beschikbaar stellen van medische informatie voor andere zorgverleners.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30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sz="3000">
                <a:latin typeface="Calibri" charset="0"/>
                <a:ea typeface="ＭＳ Ｐゴシック" charset="0"/>
                <a:cs typeface="ＭＳ Ｐゴシック" charset="0"/>
              </a:rPr>
              <a:t>Vastleggen van patiënttoestemming komt bij meerdere projecten terug. Het is niet wenselijk om de patiënt meerdere keren vanuit verschillende partijen en met verschillende informatie te benaderen.</a:t>
            </a:r>
          </a:p>
        </p:txBody>
      </p:sp>
    </p:spTree>
    <p:extLst>
      <p:ext uri="{BB962C8B-B14F-4D97-AF65-F5344CB8AC3E}">
        <p14:creationId xmlns:p14="http://schemas.microsoft.com/office/powerpoint/2010/main" val="37136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+mj-ea"/>
              </a:rPr>
              <a:t>Introductie </a:t>
            </a:r>
            <a:r>
              <a:rPr lang="nl-NL" dirty="0" err="1" smtClean="0">
                <a:ea typeface="+mj-ea"/>
              </a:rPr>
              <a:t>zorgnetoost</a:t>
            </a:r>
            <a:endParaRPr lang="nl-NL" dirty="0">
              <a:ea typeface="+mj-ea"/>
            </a:endParaRPr>
          </a:p>
        </p:txBody>
      </p:sp>
      <p:pic>
        <p:nvPicPr>
          <p:cNvPr id="13316" name="Picture 4" descr="http://www.marylandasian.org/wp-content/uploads/2010/10/introductio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662706" y="1261672"/>
            <a:ext cx="4141542" cy="2587725"/>
          </a:xfrm>
          <a:prstGeom prst="rect">
            <a:avLst/>
          </a:prstGeom>
          <a:noFill/>
          <a:effectLst>
            <a:glow>
              <a:schemeClr val="accent1"/>
            </a:glow>
            <a:softEdge rad="152400"/>
          </a:effectLst>
          <a:extLst/>
        </p:spPr>
      </p:pic>
    </p:spTree>
    <p:extLst>
      <p:ext uri="{BB962C8B-B14F-4D97-AF65-F5344CB8AC3E}">
        <p14:creationId xmlns:p14="http://schemas.microsoft.com/office/powerpoint/2010/main" val="24753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>
                <a:latin typeface="Calibri" charset="0"/>
                <a:ea typeface="ＭＳ Ｐゴシック" charset="0"/>
                <a:cs typeface="ＭＳ Ｐゴシック" charset="0"/>
              </a:rPr>
              <a:t>Achtergrond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  <a:t>Er zijn vijf belangrijke ontwikkelingen welke te maken hebben met patiënttoestemming:</a:t>
            </a:r>
          </a:p>
          <a:p>
            <a:pPr lvl="1" eaLnBrk="1" hangingPunct="1"/>
            <a:r>
              <a:rPr lang="nl-NL" dirty="0">
                <a:latin typeface="Calibri" charset="0"/>
                <a:ea typeface="ＭＳ Ｐゴシック" charset="0"/>
              </a:rPr>
              <a:t>1. Landelijke </a:t>
            </a:r>
            <a:r>
              <a:rPr lang="nl-NL" dirty="0" err="1">
                <a:latin typeface="Calibri" charset="0"/>
                <a:ea typeface="ＭＳ Ｐゴシック" charset="0"/>
              </a:rPr>
              <a:t>opt</a:t>
            </a:r>
            <a:r>
              <a:rPr lang="nl-NL" dirty="0">
                <a:latin typeface="Calibri" charset="0"/>
                <a:ea typeface="ＭＳ Ｐゴシック" charset="0"/>
              </a:rPr>
              <a:t>-in regeling</a:t>
            </a:r>
          </a:p>
          <a:p>
            <a:pPr lvl="1" eaLnBrk="1" hangingPunct="1"/>
            <a:r>
              <a:rPr lang="nl-NL" dirty="0">
                <a:latin typeface="Calibri" charset="0"/>
                <a:ea typeface="ＭＳ Ｐゴシック" charset="0"/>
              </a:rPr>
              <a:t>2. Convenant/Gedragscode EGIZ </a:t>
            </a:r>
          </a:p>
          <a:p>
            <a:pPr lvl="1" eaLnBrk="1" hangingPunct="1"/>
            <a:r>
              <a:rPr lang="nl-NL" dirty="0">
                <a:latin typeface="Calibri" charset="0"/>
                <a:ea typeface="ＭＳ Ｐゴシック" charset="0"/>
              </a:rPr>
              <a:t>3. </a:t>
            </a:r>
            <a:r>
              <a:rPr lang="nl-NL" dirty="0" err="1">
                <a:latin typeface="Calibri" charset="0"/>
                <a:ea typeface="ＭＳ Ｐゴシック" charset="0"/>
              </a:rPr>
              <a:t>Opt</a:t>
            </a:r>
            <a:r>
              <a:rPr lang="nl-NL" dirty="0">
                <a:latin typeface="Calibri" charset="0"/>
                <a:ea typeface="ＭＳ Ｐゴシック" charset="0"/>
              </a:rPr>
              <a:t>-in als voorwaarde voor ZNO diensten </a:t>
            </a:r>
          </a:p>
          <a:p>
            <a:pPr lvl="1" eaLnBrk="1" hangingPunct="1"/>
            <a:r>
              <a:rPr lang="nl-NL" dirty="0">
                <a:latin typeface="Calibri" charset="0"/>
                <a:ea typeface="ＭＳ Ｐゴシック" charset="0"/>
              </a:rPr>
              <a:t>4. ZNO XDS project </a:t>
            </a:r>
          </a:p>
          <a:p>
            <a:pPr lvl="1" eaLnBrk="1" hangingPunct="1"/>
            <a:r>
              <a:rPr lang="nl-NL" dirty="0">
                <a:latin typeface="Calibri" charset="0"/>
                <a:ea typeface="ＭＳ Ｐゴシック" charset="0"/>
              </a:rPr>
              <a:t>5. Aansluiting ziekenhuisapotheken </a:t>
            </a:r>
            <a:r>
              <a:rPr lang="nl-NL" dirty="0" smtClean="0">
                <a:latin typeface="Calibri" charset="0"/>
                <a:ea typeface="ＭＳ Ｐゴシック" charset="0"/>
              </a:rPr>
              <a:t>ZGT, </a:t>
            </a:r>
            <a:r>
              <a:rPr lang="nl-NL" dirty="0">
                <a:latin typeface="Calibri" charset="0"/>
                <a:ea typeface="ＭＳ Ｐゴシック" charset="0"/>
              </a:rPr>
              <a:t>MST op LSP</a:t>
            </a:r>
          </a:p>
        </p:txBody>
      </p:sp>
    </p:spTree>
    <p:extLst>
      <p:ext uri="{BB962C8B-B14F-4D97-AF65-F5344CB8AC3E}">
        <p14:creationId xmlns:p14="http://schemas.microsoft.com/office/powerpoint/2010/main" val="9270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Toestemming in de praktijk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539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Er wordt toestemming gevraagd voor het </a:t>
            </a:r>
            <a:r>
              <a:rPr lang="nl-NL" u="sng" dirty="0" smtClean="0"/>
              <a:t>beschikbaar stellen</a:t>
            </a:r>
            <a:r>
              <a:rPr lang="nl-NL" sz="1200" u="sng" dirty="0" smtClean="0"/>
              <a:t>*1 </a:t>
            </a:r>
            <a:r>
              <a:rPr lang="nl-NL" dirty="0" smtClean="0"/>
              <a:t>van medische informatie </a:t>
            </a:r>
            <a:r>
              <a:rPr lang="nl-NL" u="sng" dirty="0" smtClean="0"/>
              <a:t>door de betreffende instelling</a:t>
            </a:r>
            <a:r>
              <a:rPr lang="nl-NL" sz="1200" u="sng" dirty="0" smtClean="0"/>
              <a:t>*2</a:t>
            </a:r>
            <a:r>
              <a:rPr lang="nl-NL" sz="1200" dirty="0" smtClean="0"/>
              <a:t> </a:t>
            </a:r>
            <a:r>
              <a:rPr lang="nl-NL" dirty="0" smtClean="0"/>
              <a:t>voor inzage door andere </a:t>
            </a:r>
            <a:r>
              <a:rPr lang="nl-NL" u="sng" dirty="0" smtClean="0"/>
              <a:t>zorgverleners met een behandelrelatie indien informatie van belang voor de behandeling</a:t>
            </a:r>
            <a:r>
              <a:rPr lang="nl-NL" sz="1200" dirty="0" smtClean="0"/>
              <a:t>*3</a:t>
            </a:r>
          </a:p>
        </p:txBody>
      </p:sp>
      <p:sp>
        <p:nvSpPr>
          <p:cNvPr id="4" name="Rechthoek 3"/>
          <p:cNvSpPr/>
          <p:nvPr/>
        </p:nvSpPr>
        <p:spPr>
          <a:xfrm>
            <a:off x="547998" y="3776426"/>
            <a:ext cx="7860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000" dirty="0"/>
              <a:t>*1: Beschikbaar stellen ongeacht de infrastructuur. Het gaat hierbij om het delen van informatie op verschillende manieren waarvoor toestemming noodzakelijk is (XDS/RSP/LSP …</a:t>
            </a:r>
            <a:r>
              <a:rPr lang="nl-NL" sz="2000" dirty="0" smtClean="0"/>
              <a:t>)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*2: Patiënt geeft toestemming per </a:t>
            </a:r>
            <a:r>
              <a:rPr lang="nl-NL" sz="2000" dirty="0" smtClean="0"/>
              <a:t>instelling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*3: Via </a:t>
            </a:r>
            <a:r>
              <a:rPr lang="nl-NL" sz="2000" dirty="0" smtClean="0"/>
              <a:t>protocol audit </a:t>
            </a:r>
            <a:r>
              <a:rPr lang="nl-NL" sz="2000" dirty="0" err="1" smtClean="0"/>
              <a:t>logging</a:t>
            </a:r>
            <a:r>
              <a:rPr lang="nl-NL" sz="2000" dirty="0" smtClean="0"/>
              <a:t> wordt gemonitord </a:t>
            </a:r>
            <a:r>
              <a:rPr lang="nl-NL" sz="2000" dirty="0"/>
              <a:t>dat </a:t>
            </a:r>
            <a:r>
              <a:rPr lang="nl-NL" sz="2000" dirty="0" smtClean="0"/>
              <a:t>voldaan wordt aan de EGIZ normen.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546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cap="none" dirty="0" smtClean="0">
                <a:latin typeface="Calibri" charset="0"/>
                <a:ea typeface="ＭＳ Ｐゴシック" charset="0"/>
                <a:cs typeface="ＭＳ Ｐゴシック" charset="0"/>
              </a:rPr>
              <a:t>OPLOSSING EN SCENARIO </a:t>
            </a:r>
            <a:br>
              <a:rPr lang="nl-NL" cap="none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cap="none" dirty="0" smtClean="0">
                <a:latin typeface="Calibri" charset="0"/>
                <a:ea typeface="ＭＳ Ｐゴシック" charset="0"/>
                <a:cs typeface="ＭＳ Ｐゴシック" charset="0"/>
              </a:rPr>
              <a:t>VASTLEGGEN </a:t>
            </a:r>
            <a:r>
              <a:rPr lang="nl-NL" cap="none" dirty="0">
                <a:latin typeface="Calibri" charset="0"/>
                <a:ea typeface="ＭＳ Ｐゴシック" charset="0"/>
                <a:cs typeface="ＭＳ Ｐゴシック" charset="0"/>
              </a:rPr>
              <a:t>TOESTEMMING</a:t>
            </a:r>
          </a:p>
        </p:txBody>
      </p:sp>
      <p:pic>
        <p:nvPicPr>
          <p:cNvPr id="12290" name="Picture 2" descr="http://www.thinqmagazine.nl/wp-content/uploads/2012/06/Cisco-Cloud-Connected-Solution-46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904" y="991606"/>
            <a:ext cx="4381500" cy="2381250"/>
          </a:xfrm>
          <a:prstGeom prst="rect">
            <a:avLst/>
          </a:prstGeom>
          <a:noFill/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6783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773" y="2250057"/>
            <a:ext cx="3633990" cy="374246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3702" y="1142405"/>
            <a:ext cx="5284642" cy="20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1297937"/>
            <a:ext cx="7219688" cy="53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 oplossing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7" t="-2225" r="-1277" b="-2225"/>
          <a:stretch/>
        </p:blipFill>
        <p:spPr>
          <a:xfrm>
            <a:off x="457200" y="1722119"/>
            <a:ext cx="8229600" cy="4877875"/>
          </a:xfrm>
          <a:prstGeom prst="rect">
            <a:avLst/>
          </a:prstGeom>
          <a:ln>
            <a:solidFill>
              <a:srgbClr val="6D2670"/>
            </a:solidFill>
          </a:ln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4892020" y="693285"/>
            <a:ext cx="3995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nl-NL" sz="1800" dirty="0"/>
              <a:t>Burger via </a:t>
            </a:r>
            <a:r>
              <a:rPr lang="nl-NL" sz="1800" dirty="0" err="1" smtClean="0"/>
              <a:t>Digi</a:t>
            </a:r>
            <a:r>
              <a:rPr lang="nl-NL" sz="1800" dirty="0" smtClean="0"/>
              <a:t>-D </a:t>
            </a:r>
            <a:endParaRPr lang="nl-NL" sz="1800" dirty="0"/>
          </a:p>
          <a:p>
            <a:pPr eaLnBrk="1" hangingPunct="1">
              <a:buFont typeface="Arial" charset="0"/>
              <a:buChar char="•"/>
            </a:pPr>
            <a:r>
              <a:rPr lang="nl-NL" sz="1800" dirty="0"/>
              <a:t>Medewerker MST namens patiënt </a:t>
            </a:r>
          </a:p>
          <a:p>
            <a:pPr eaLnBrk="1" hangingPunct="1">
              <a:buFont typeface="Arial" charset="0"/>
              <a:buChar char="•"/>
            </a:pPr>
            <a:r>
              <a:rPr lang="nl-NL" sz="1800" dirty="0"/>
              <a:t>Medewerker ZGT in Chipsoft </a:t>
            </a:r>
          </a:p>
        </p:txBody>
      </p:sp>
    </p:spTree>
    <p:extLst>
      <p:ext uri="{BB962C8B-B14F-4D97-AF65-F5344CB8AC3E}">
        <p14:creationId xmlns:p14="http://schemas.microsoft.com/office/powerpoint/2010/main" val="38025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Mockup</a:t>
            </a:r>
            <a:r>
              <a:rPr lang="nl-NL" dirty="0" smtClean="0"/>
              <a:t> patiënttoestemming vastleggen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Gericht op de flow en functionaliteiten</a:t>
            </a:r>
          </a:p>
          <a:p>
            <a:r>
              <a:rPr lang="nl-NL" i="1" dirty="0" smtClean="0"/>
              <a:t>Geen aandacht voor </a:t>
            </a:r>
            <a:r>
              <a:rPr lang="nl-NL" i="1" dirty="0" err="1" smtClean="0"/>
              <a:t>layout</a:t>
            </a:r>
            <a:endParaRPr lang="nl-NL" i="1" dirty="0"/>
          </a:p>
          <a:p>
            <a:r>
              <a:rPr lang="nl-NL" i="1" dirty="0" smtClean="0"/>
              <a:t>Teksten waar nodig in concept of voorbeeldteksten gebruikt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2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Toekomst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Faciliteren van processen tussen instellingen</a:t>
            </a:r>
          </a:p>
          <a:p>
            <a:pPr lvl="1"/>
            <a:r>
              <a:rPr lang="nl-NL" sz="2400" dirty="0" smtClean="0"/>
              <a:t>Processtappen</a:t>
            </a:r>
          </a:p>
          <a:p>
            <a:pPr lvl="1"/>
            <a:r>
              <a:rPr lang="nl-NL" sz="2400" dirty="0" smtClean="0"/>
              <a:t>Processtatus</a:t>
            </a:r>
          </a:p>
          <a:p>
            <a:pPr lvl="1"/>
            <a:r>
              <a:rPr lang="nl-NL" sz="2400" dirty="0" smtClean="0"/>
              <a:t>Koppelen van relevante informatie</a:t>
            </a:r>
            <a:endParaRPr lang="nl-NL" sz="2800" dirty="0" smtClean="0"/>
          </a:p>
          <a:p>
            <a:r>
              <a:rPr lang="nl-NL" sz="2800" dirty="0" smtClean="0"/>
              <a:t>Uitwerking in Workflow definities (bijv. </a:t>
            </a:r>
            <a:r>
              <a:rPr lang="nl-NL" sz="2800" dirty="0" err="1" smtClean="0"/>
              <a:t>eReferral</a:t>
            </a:r>
            <a:r>
              <a:rPr lang="nl-NL" sz="2800" dirty="0" smtClean="0"/>
              <a:t>)</a:t>
            </a:r>
            <a:endParaRPr lang="nl-NL" dirty="0" smtClean="0"/>
          </a:p>
          <a:p>
            <a:r>
              <a:rPr lang="nl-NL" dirty="0" smtClean="0"/>
              <a:t>XDW </a:t>
            </a:r>
            <a:r>
              <a:rPr lang="nl-NL" dirty="0"/>
              <a:t>is de workflow </a:t>
            </a:r>
            <a:r>
              <a:rPr lang="nl-NL" dirty="0" smtClean="0"/>
              <a:t>infrastructuur  voor de toekomst?</a:t>
            </a:r>
            <a:endParaRPr lang="nl-NL" dirty="0"/>
          </a:p>
          <a:p>
            <a:r>
              <a:rPr lang="nl-NL" dirty="0" smtClean="0"/>
              <a:t>Willen we processen op elkaar afstemmen</a:t>
            </a:r>
            <a:r>
              <a:rPr lang="nl-NL" dirty="0"/>
              <a:t> </a:t>
            </a:r>
            <a:r>
              <a:rPr lang="nl-NL" dirty="0" smtClean="0"/>
              <a:t>…….</a:t>
            </a:r>
            <a:endParaRPr lang="nl-NL" dirty="0"/>
          </a:p>
          <a:p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896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892" y="601554"/>
            <a:ext cx="575595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Regionale samenwerkingsverbanden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7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eam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48"/>
          <a:stretch>
            <a:fillRect/>
          </a:stretch>
        </p:blipFill>
        <p:spPr bwMode="auto">
          <a:xfrm>
            <a:off x="0" y="0"/>
            <a:ext cx="937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Team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/>
          <a:stretch>
            <a:fillRect/>
          </a:stretch>
        </p:blipFill>
        <p:spPr bwMode="auto">
          <a:xfrm>
            <a:off x="0" y="533400"/>
            <a:ext cx="9296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5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7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73" y="3153204"/>
            <a:ext cx="1517383" cy="71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renieheerbaart\Desktop\overkoepelend_rolstoelbu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8" y="1442034"/>
            <a:ext cx="1685612" cy="9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06" y="661804"/>
            <a:ext cx="13700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035097"/>
              </p:ext>
            </p:extLst>
          </p:nvPr>
        </p:nvGraphicFramePr>
        <p:xfrm>
          <a:off x="1421803" y="6080872"/>
          <a:ext cx="1752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7" imgW="2743200" imgH="914400" progId="">
                  <p:embed/>
                </p:oleObj>
              </mc:Choice>
              <mc:Fallback>
                <p:oleObj r:id="rId7" imgW="2743200" imgH="914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803" y="6080872"/>
                        <a:ext cx="17526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Afbeelding 4"/>
          <p:cNvSpPr>
            <a:spLocks noChangeAspect="1" noChangeArrowheads="1"/>
          </p:cNvSpPr>
          <p:nvPr/>
        </p:nvSpPr>
        <p:spPr bwMode="auto">
          <a:xfrm>
            <a:off x="5522343" y="1916113"/>
            <a:ext cx="15335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pic>
        <p:nvPicPr>
          <p:cNvPr id="38921" name="Afbeelding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82" y="1485330"/>
            <a:ext cx="1028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Afbeelding 2"/>
          <p:cNvSpPr>
            <a:spLocks noChangeAspect="1" noChangeArrowheads="1"/>
          </p:cNvSpPr>
          <p:nvPr/>
        </p:nvSpPr>
        <p:spPr bwMode="auto">
          <a:xfrm>
            <a:off x="628080" y="3879850"/>
            <a:ext cx="1171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sp>
        <p:nvSpPr>
          <p:cNvPr id="38923" name="Rectangle 41"/>
          <p:cNvSpPr>
            <a:spLocks noChangeArrowheads="1"/>
          </p:cNvSpPr>
          <p:nvPr/>
        </p:nvSpPr>
        <p:spPr bwMode="auto">
          <a:xfrm>
            <a:off x="-10852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sp>
        <p:nvSpPr>
          <p:cNvPr id="38924" name="Rectangle 42"/>
          <p:cNvSpPr>
            <a:spLocks noChangeArrowheads="1"/>
          </p:cNvSpPr>
          <p:nvPr/>
        </p:nvSpPr>
        <p:spPr bwMode="auto">
          <a:xfrm>
            <a:off x="-108520" y="1174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000">
                <a:solidFill>
                  <a:srgbClr val="262626"/>
                </a:solidFill>
              </a:rPr>
              <a:t>      </a:t>
            </a: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sp>
        <p:nvSpPr>
          <p:cNvPr id="38925" name="Rectangle 43"/>
          <p:cNvSpPr>
            <a:spLocks noChangeArrowheads="1"/>
          </p:cNvSpPr>
          <p:nvPr/>
        </p:nvSpPr>
        <p:spPr bwMode="auto">
          <a:xfrm>
            <a:off x="-108520" y="1622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000">
                <a:solidFill>
                  <a:srgbClr val="262626"/>
                </a:solidFill>
              </a:rPr>
              <a:t>     </a:t>
            </a: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sp>
        <p:nvSpPr>
          <p:cNvPr id="38926" name="Rectangle 44"/>
          <p:cNvSpPr>
            <a:spLocks noChangeArrowheads="1"/>
          </p:cNvSpPr>
          <p:nvPr/>
        </p:nvSpPr>
        <p:spPr bwMode="auto">
          <a:xfrm>
            <a:off x="-108520" y="2305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pic>
        <p:nvPicPr>
          <p:cNvPr id="3892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71" y="4110242"/>
            <a:ext cx="1312320" cy="76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2" y="4339892"/>
            <a:ext cx="1500825" cy="59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Afbeelding 20"/>
          <p:cNvSpPr>
            <a:spLocks noChangeAspect="1"/>
          </p:cNvSpPr>
          <p:nvPr/>
        </p:nvSpPr>
        <p:spPr bwMode="auto">
          <a:xfrm>
            <a:off x="7560693" y="2722563"/>
            <a:ext cx="11509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sp>
        <p:nvSpPr>
          <p:cNvPr id="38931" name="AutoShape 49" descr="http://www.roessingh.nl/%20images/stories/logo/logo_hetroessingh.jpg%20"/>
          <p:cNvSpPr>
            <a:spLocks noChangeAspect="1" noChangeArrowheads="1"/>
          </p:cNvSpPr>
          <p:nvPr/>
        </p:nvSpPr>
        <p:spPr bwMode="auto">
          <a:xfrm>
            <a:off x="4705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pic>
        <p:nvPicPr>
          <p:cNvPr id="38933" name="Afbeelding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80" y="716118"/>
            <a:ext cx="1971559" cy="4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Afbeelding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35" y="2849563"/>
            <a:ext cx="869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8" name="Afbeelding 18"/>
          <p:cNvSpPr>
            <a:spLocks noChangeAspect="1"/>
          </p:cNvSpPr>
          <p:nvPr/>
        </p:nvSpPr>
        <p:spPr bwMode="auto">
          <a:xfrm>
            <a:off x="575693" y="1196975"/>
            <a:ext cx="19081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262626"/>
              </a:solidFill>
              <a:latin typeface="Arial" pitchFamily="34" charset="0"/>
            </a:endParaRPr>
          </a:p>
        </p:txBody>
      </p:sp>
      <p:pic>
        <p:nvPicPr>
          <p:cNvPr id="38940" name="Afbeelding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97" y="5219426"/>
            <a:ext cx="1171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1" name="Afbeelding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3" y="5343169"/>
            <a:ext cx="15335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78" y="5895798"/>
            <a:ext cx="1188759" cy="86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 descr="C:\Users\renieheerbaart\Desktop\tactus_logo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79" y="2570683"/>
            <a:ext cx="1746677" cy="4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2376964" y="2774637"/>
            <a:ext cx="3984471" cy="3554617"/>
            <a:chOff x="2839180" y="1420813"/>
            <a:chExt cx="3984471" cy="3554617"/>
          </a:xfrm>
        </p:grpSpPr>
        <p:pic>
          <p:nvPicPr>
            <p:cNvPr id="38915" name="Picture 2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162" y="4110242"/>
              <a:ext cx="1800225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6" name="Picture 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306" y="3457582"/>
              <a:ext cx="1351345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Picture 2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054" y="1420813"/>
              <a:ext cx="240844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8" name="Picture 47" descr="http://www.detwentsezorgcentra.nl/image/web/logo.png">
              <a:hlinkClick r:id="rId21"/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6" t="17877" r="79549" b="8272"/>
            <a:stretch/>
          </p:blipFill>
          <p:spPr bwMode="auto">
            <a:xfrm>
              <a:off x="2839180" y="3318456"/>
              <a:ext cx="1732820" cy="78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2" name="Afbeelding 20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533" y="2388115"/>
              <a:ext cx="1538670" cy="84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Afbeelding 2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27" b="22603"/>
            <a:stretch/>
          </p:blipFill>
          <p:spPr bwMode="auto">
            <a:xfrm>
              <a:off x="5332875" y="2433513"/>
              <a:ext cx="1302946" cy="80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Afbeelding 3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8" y="2686968"/>
            <a:ext cx="7848872" cy="1451141"/>
          </a:xfrm>
          <a:prstGeom prst="rect">
            <a:avLst/>
          </a:prstGeom>
        </p:spPr>
      </p:pic>
      <p:pic>
        <p:nvPicPr>
          <p:cNvPr id="38936" name="Picture 23" descr="Streekziekenhuis Koningin Beatrix Winterswijk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69" y="1622425"/>
            <a:ext cx="2080954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4463552" y="1681266"/>
            <a:ext cx="2117581" cy="8002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260048" y="306700"/>
            <a:ext cx="333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 smtClean="0">
                <a:latin typeface="+mj-lt"/>
              </a:rPr>
              <a:t>Aandeelhouders</a:t>
            </a:r>
            <a:endParaRPr lang="nl-NL" sz="3600" b="1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522676" y="61864"/>
            <a:ext cx="1174215" cy="7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Project </a:t>
            </a:r>
            <a:r>
              <a:rPr lang="nl-NL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ZNO XDS</a:t>
            </a:r>
            <a:r>
              <a:rPr lang="nl-NL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Mail</a:t>
            </a: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nl-NL" u="sng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bennieassink</a:t>
            </a:r>
            <a:r>
              <a:rPr lang="nl-NL" u="sng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@</a:t>
            </a:r>
            <a:r>
              <a:rPr lang="nl-NL" u="sng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izit.nl</a:t>
            </a:r>
            <a:r>
              <a:rPr lang="nl-NL" u="sng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u="sng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Tel: 06</a:t>
            </a:r>
            <a:r>
              <a:rPr lang="nl-NL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-18334927</a:t>
            </a: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nl-NL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nl-NL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Project Regionaal patiënttoestemming vastleggen</a:t>
            </a:r>
            <a:r>
              <a:rPr lang="nl-NL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Mail: </a:t>
            </a: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marloessanders@izit.nl</a:t>
            </a: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Tel: 06-10882480</a:t>
            </a:r>
            <a:b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IZIT</a:t>
            </a:r>
            <a:br>
              <a:rPr lang="nl-NL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Bezoek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adres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Zuiderval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62-2, 7543 EZ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Enschede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Mail: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info@izit.nl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6308725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6297613"/>
            <a:ext cx="8366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126" y="6260471"/>
            <a:ext cx="846414" cy="5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Organiseer ketenzorg </a:t>
            </a:r>
            <a:r>
              <a:rPr lang="nl-NL" altLang="nl-NL" dirty="0">
                <a:ea typeface="ＭＳ Ｐゴシック" pitchFamily="34" charset="-128"/>
              </a:rPr>
              <a:t>en ondersteun dit met ICT-</a:t>
            </a:r>
            <a:r>
              <a:rPr lang="nl-NL" altLang="nl-NL" dirty="0" smtClean="0">
                <a:ea typeface="ＭＳ Ｐゴシック" pitchFamily="34" charset="-128"/>
              </a:rPr>
              <a:t>oplossingen</a:t>
            </a:r>
          </a:p>
          <a:p>
            <a:r>
              <a:rPr lang="nl-NL" altLang="nl-NL" dirty="0">
                <a:ea typeface="ＭＳ Ｐゴシック" pitchFamily="34" charset="-128"/>
              </a:rPr>
              <a:t>Breng samenhang aan in diensten, processen en </a:t>
            </a:r>
            <a:r>
              <a:rPr lang="nl-NL" altLang="nl-NL" dirty="0" smtClean="0">
                <a:ea typeface="ＭＳ Ｐゴシック" pitchFamily="34" charset="-128"/>
              </a:rPr>
              <a:t>systemen</a:t>
            </a:r>
          </a:p>
          <a:p>
            <a:r>
              <a:rPr lang="nl-NL" altLang="nl-NL" dirty="0">
                <a:ea typeface="ＭＳ Ｐゴシック" pitchFamily="34" charset="-128"/>
              </a:rPr>
              <a:t>Doe generiek wat generiek kan en specifiek wat specifiek moet</a:t>
            </a:r>
          </a:p>
          <a:p>
            <a:endParaRPr lang="nl-NL" altLang="nl-NL" dirty="0">
              <a:ea typeface="ＭＳ Ｐゴシック" pitchFamily="34" charset="-128"/>
            </a:endParaRPr>
          </a:p>
          <a:p>
            <a:endParaRPr lang="nl-NL" altLang="nl-NL" dirty="0">
              <a:ea typeface="ＭＳ Ｐゴシック" pitchFamily="34" charset="-128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6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 en programma </a:t>
            </a:r>
            <a:r>
              <a:rPr lang="nl-NL" dirty="0" err="1"/>
              <a:t>zorgnetoost</a:t>
            </a:r>
            <a:endParaRPr lang="nl-NL" dirty="0"/>
          </a:p>
        </p:txBody>
      </p:sp>
      <p:pic>
        <p:nvPicPr>
          <p:cNvPr id="6" name="Picture 2" descr="http://entrepreneursystems.com/businessblog/wp-content/uploads/2010/05/planning.jpg"/>
          <p:cNvPicPr>
            <a:picLocks noChangeAspect="1" noChangeArrowheads="1"/>
          </p:cNvPicPr>
          <p:nvPr/>
        </p:nvPicPr>
        <p:blipFill>
          <a:blip r:embed="rId2" cstate="email">
            <a:lum bright="32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1092"/>
            <a:ext cx="3171135" cy="2522885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ea typeface="ＭＳ Ｐゴシック" pitchFamily="34" charset="-128"/>
              </a:rPr>
              <a:t>Programma </a:t>
            </a:r>
            <a:r>
              <a:rPr lang="nl-NL" altLang="nl-NL" b="1" dirty="0" smtClean="0">
                <a:ea typeface="ＭＳ Ｐゴシック" pitchFamily="34" charset="-128"/>
              </a:rPr>
              <a:t>ZorgNetOost</a:t>
            </a:r>
          </a:p>
        </p:txBody>
      </p:sp>
      <p:sp>
        <p:nvSpPr>
          <p:cNvPr id="5" name="Stroomdiagram: Proces 5"/>
          <p:cNvSpPr/>
          <p:nvPr/>
        </p:nvSpPr>
        <p:spPr bwMode="auto">
          <a:xfrm>
            <a:off x="541271" y="3856156"/>
            <a:ext cx="1586570" cy="609844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1050" b="1" dirty="0">
                <a:solidFill>
                  <a:schemeClr val="bg1"/>
                </a:solidFill>
              </a:rPr>
              <a:t>Klankbordgroep</a:t>
            </a:r>
            <a:br>
              <a:rPr lang="nl-NL" sz="1050" b="1" dirty="0">
                <a:solidFill>
                  <a:schemeClr val="bg1"/>
                </a:solidFill>
              </a:rPr>
            </a:br>
            <a:r>
              <a:rPr lang="nl-NL" sz="1050" b="1" dirty="0">
                <a:solidFill>
                  <a:schemeClr val="bg1"/>
                </a:solidFill>
              </a:rPr>
              <a:t>Architectuur</a:t>
            </a:r>
          </a:p>
        </p:txBody>
      </p:sp>
      <p:sp>
        <p:nvSpPr>
          <p:cNvPr id="6" name="Stroomdiagram: Proces 6"/>
          <p:cNvSpPr/>
          <p:nvPr/>
        </p:nvSpPr>
        <p:spPr bwMode="auto">
          <a:xfrm>
            <a:off x="541271" y="3096060"/>
            <a:ext cx="1586570" cy="609205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1050" b="1" dirty="0">
                <a:solidFill>
                  <a:schemeClr val="bg1"/>
                </a:solidFill>
              </a:rPr>
              <a:t>Klankbordgroep Eerste Lijn</a:t>
            </a:r>
          </a:p>
        </p:txBody>
      </p:sp>
      <p:sp>
        <p:nvSpPr>
          <p:cNvPr id="7" name="Stroomdiagram: Proces 7"/>
          <p:cNvSpPr/>
          <p:nvPr/>
        </p:nvSpPr>
        <p:spPr bwMode="auto">
          <a:xfrm>
            <a:off x="2269327" y="2377786"/>
            <a:ext cx="5760182" cy="957794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b="1" dirty="0">
                <a:solidFill>
                  <a:schemeClr val="bg1"/>
                </a:solidFill>
              </a:rPr>
              <a:t>Programmaraad ZNO</a:t>
            </a:r>
          </a:p>
        </p:txBody>
      </p:sp>
      <p:sp>
        <p:nvSpPr>
          <p:cNvPr id="8" name="Stroomdiagram: Proces 8"/>
          <p:cNvSpPr/>
          <p:nvPr/>
        </p:nvSpPr>
        <p:spPr bwMode="auto">
          <a:xfrm>
            <a:off x="2269328" y="3529904"/>
            <a:ext cx="5760181" cy="740315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1400" b="1" dirty="0">
                <a:solidFill>
                  <a:schemeClr val="bg1"/>
                </a:solidFill>
              </a:rPr>
              <a:t>Programmamanagement</a:t>
            </a:r>
          </a:p>
        </p:txBody>
      </p:sp>
      <p:sp>
        <p:nvSpPr>
          <p:cNvPr id="9" name="Stroomdiagram: Proces 4"/>
          <p:cNvSpPr/>
          <p:nvPr/>
        </p:nvSpPr>
        <p:spPr bwMode="auto">
          <a:xfrm>
            <a:off x="541272" y="4576228"/>
            <a:ext cx="1586397" cy="609845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1050" b="1" dirty="0">
                <a:solidFill>
                  <a:schemeClr val="bg1"/>
                </a:solidFill>
              </a:rPr>
              <a:t>Klankbordgroep</a:t>
            </a:r>
          </a:p>
          <a:p>
            <a:pPr algn="ctr" defTabSz="457200">
              <a:defRPr/>
            </a:pPr>
            <a:r>
              <a:rPr lang="nl-NL" sz="1050" b="1" dirty="0">
                <a:solidFill>
                  <a:schemeClr val="bg1"/>
                </a:solidFill>
              </a:rPr>
              <a:t>Privacy en veiligheid</a:t>
            </a:r>
          </a:p>
        </p:txBody>
      </p:sp>
      <p:sp>
        <p:nvSpPr>
          <p:cNvPr id="10" name="Rechthoek 9"/>
          <p:cNvSpPr/>
          <p:nvPr/>
        </p:nvSpPr>
        <p:spPr bwMode="auto">
          <a:xfrm>
            <a:off x="4154970" y="4434638"/>
            <a:ext cx="2003099" cy="7511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1400" b="1" dirty="0">
                <a:solidFill>
                  <a:schemeClr val="bg1"/>
                </a:solidFill>
              </a:rPr>
              <a:t>Beheer &amp; Exploitatie</a:t>
            </a:r>
          </a:p>
          <a:p>
            <a:pPr algn="ctr" defTabSz="457200">
              <a:defRPr/>
            </a:pPr>
            <a:r>
              <a:rPr lang="nl-NL" sz="1400" b="1" dirty="0">
                <a:solidFill>
                  <a:schemeClr val="bg1"/>
                </a:solidFill>
              </a:rPr>
              <a:t>Diensten</a:t>
            </a:r>
          </a:p>
        </p:txBody>
      </p:sp>
      <p:sp>
        <p:nvSpPr>
          <p:cNvPr id="11" name="Rechthoek 10"/>
          <p:cNvSpPr/>
          <p:nvPr/>
        </p:nvSpPr>
        <p:spPr bwMode="auto">
          <a:xfrm>
            <a:off x="2243133" y="4434638"/>
            <a:ext cx="1754696" cy="7511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1400" b="1" dirty="0">
                <a:solidFill>
                  <a:schemeClr val="bg1"/>
                </a:solidFill>
              </a:rPr>
              <a:t>Ontwikkeling</a:t>
            </a:r>
          </a:p>
          <a:p>
            <a:pPr algn="ctr" defTabSz="457200">
              <a:defRPr/>
            </a:pPr>
            <a:r>
              <a:rPr lang="nl-NL" sz="1400" b="1" dirty="0">
                <a:solidFill>
                  <a:schemeClr val="bg1"/>
                </a:solidFill>
              </a:rPr>
              <a:t>Diensten</a:t>
            </a:r>
          </a:p>
        </p:txBody>
      </p:sp>
      <p:sp>
        <p:nvSpPr>
          <p:cNvPr id="12" name="Rechthoek 11"/>
          <p:cNvSpPr/>
          <p:nvPr/>
        </p:nvSpPr>
        <p:spPr bwMode="auto">
          <a:xfrm>
            <a:off x="6277566" y="4434638"/>
            <a:ext cx="1752711" cy="75116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1400" b="1" dirty="0">
                <a:solidFill>
                  <a:schemeClr val="bg1"/>
                </a:solidFill>
              </a:rPr>
              <a:t>Communicatie &amp; PR</a:t>
            </a:r>
          </a:p>
        </p:txBody>
      </p:sp>
      <p:sp>
        <p:nvSpPr>
          <p:cNvPr id="13" name="Stroomdiagram: Proces 30"/>
          <p:cNvSpPr/>
          <p:nvPr/>
        </p:nvSpPr>
        <p:spPr bwMode="auto">
          <a:xfrm>
            <a:off x="541444" y="2353788"/>
            <a:ext cx="1586697" cy="599764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nl-NL" sz="1000" b="1" dirty="0">
                <a:solidFill>
                  <a:schemeClr val="bg1"/>
                </a:solidFill>
              </a:rPr>
              <a:t>Klankbordgroep Zorginnovatie</a:t>
            </a:r>
          </a:p>
        </p:txBody>
      </p:sp>
    </p:spTree>
    <p:extLst>
      <p:ext uri="{BB962C8B-B14F-4D97-AF65-F5344CB8AC3E}">
        <p14:creationId xmlns:p14="http://schemas.microsoft.com/office/powerpoint/2010/main" val="36423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3261333"/>
              </p:ext>
            </p:extLst>
          </p:nvPr>
        </p:nvGraphicFramePr>
        <p:xfrm>
          <a:off x="0" y="865717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fgeronde rechthoek 4"/>
          <p:cNvSpPr/>
          <p:nvPr/>
        </p:nvSpPr>
        <p:spPr>
          <a:xfrm>
            <a:off x="980412" y="2571750"/>
            <a:ext cx="7520194" cy="1643063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2400" dirty="0" smtClean="0">
                <a:solidFill>
                  <a:schemeClr val="tx2"/>
                </a:solidFill>
              </a:rPr>
              <a:t>Platform                                                              Infrastructuur</a:t>
            </a:r>
            <a:endParaRPr lang="nl-NL" sz="24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558866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nl-NL" altLang="nl-NL" b="1" smtClean="0">
                <a:ea typeface="ＭＳ Ｐゴシック" pitchFamily="34" charset="-128"/>
              </a:rPr>
              <a:t>Programma ZNO 2014 - 2016</a:t>
            </a:r>
            <a:endParaRPr lang="en-US" altLang="nl-NL" b="1" smtClean="0">
              <a:ea typeface="ＭＳ Ｐゴシック" pitchFamily="34" charset="-128"/>
            </a:endParaRPr>
          </a:p>
        </p:txBody>
      </p:sp>
      <p:grpSp>
        <p:nvGrpSpPr>
          <p:cNvPr id="33794" name="Groep 3"/>
          <p:cNvGrpSpPr>
            <a:grpSpLocks/>
          </p:cNvGrpSpPr>
          <p:nvPr/>
        </p:nvGrpSpPr>
        <p:grpSpPr bwMode="auto">
          <a:xfrm>
            <a:off x="2268538" y="2060575"/>
            <a:ext cx="4967287" cy="4667250"/>
            <a:chOff x="1854527" y="1451939"/>
            <a:chExt cx="4968087" cy="4665781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9341">
              <a:off x="1991777" y="2479947"/>
              <a:ext cx="710386" cy="9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41352">
              <a:off x="3791333" y="1360326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8" name="Groep 6"/>
            <p:cNvGrpSpPr>
              <a:grpSpLocks/>
            </p:cNvGrpSpPr>
            <p:nvPr/>
          </p:nvGrpSpPr>
          <p:grpSpPr bwMode="auto">
            <a:xfrm>
              <a:off x="2465366" y="1451939"/>
              <a:ext cx="1045190" cy="1033248"/>
              <a:chOff x="1516582" y="3953868"/>
              <a:chExt cx="1219227" cy="1205298"/>
            </a:xfrm>
          </p:grpSpPr>
          <p:pic>
            <p:nvPicPr>
              <p:cNvPr id="33818" name="Afbeelding 3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16582" y="4439167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9" name="Afbeelding 3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52405" y="3953868"/>
                <a:ext cx="583404" cy="583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20" name="Afbeelding 3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76582" y="4197964"/>
                <a:ext cx="601201" cy="60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799" name="Groep 8"/>
            <p:cNvGrpSpPr>
              <a:grpSpLocks/>
            </p:cNvGrpSpPr>
            <p:nvPr/>
          </p:nvGrpSpPr>
          <p:grpSpPr bwMode="auto">
            <a:xfrm>
              <a:off x="1854527" y="3539725"/>
              <a:ext cx="720015" cy="1265156"/>
              <a:chOff x="1832501" y="3677476"/>
              <a:chExt cx="839908" cy="1475822"/>
            </a:xfrm>
          </p:grpSpPr>
          <p:pic>
            <p:nvPicPr>
              <p:cNvPr id="33815" name="Afbeelding 2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32501" y="3677476"/>
                <a:ext cx="583406" cy="583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6" name="Afbeelding 3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03225" y="4000059"/>
                <a:ext cx="601200" cy="60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7" name="Afbeelding 3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52409" y="4433299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80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52773">
              <a:off x="2629784" y="4845730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1" name="Groep 10"/>
            <p:cNvGrpSpPr>
              <a:grpSpLocks noChangeAspect="1"/>
            </p:cNvGrpSpPr>
            <p:nvPr/>
          </p:nvGrpSpPr>
          <p:grpSpPr bwMode="auto">
            <a:xfrm>
              <a:off x="3427130" y="5361720"/>
              <a:ext cx="1645761" cy="756000"/>
              <a:chOff x="4090680" y="3531110"/>
              <a:chExt cx="4465918" cy="2418170"/>
            </a:xfrm>
          </p:grpSpPr>
          <p:pic>
            <p:nvPicPr>
              <p:cNvPr id="33812" name="Afbeelding 2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0680" y="3604420"/>
                <a:ext cx="1984820" cy="1984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3" name="Afbeelding 2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952" y="3531110"/>
                <a:ext cx="2075839" cy="2075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4" name="Afbeelding 2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883" y="3663566"/>
                <a:ext cx="2285715" cy="2285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02" name="Groep 11"/>
            <p:cNvGrpSpPr>
              <a:grpSpLocks/>
            </p:cNvGrpSpPr>
            <p:nvPr/>
          </p:nvGrpSpPr>
          <p:grpSpPr bwMode="auto">
            <a:xfrm>
              <a:off x="5019023" y="1509406"/>
              <a:ext cx="1085222" cy="999758"/>
              <a:chOff x="4321675" y="1412776"/>
              <a:chExt cx="3346669" cy="2592288"/>
            </a:xfrm>
          </p:grpSpPr>
          <p:pic>
            <p:nvPicPr>
              <p:cNvPr id="33809" name="Afbeelding 2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1675" y="1412776"/>
                <a:ext cx="1546469" cy="1546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0" name="Afbeelding 24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443" y="1858516"/>
                <a:ext cx="1714500" cy="171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1" name="Afbeelding 25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2420888"/>
                <a:ext cx="1584176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803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34002">
              <a:off x="5955586" y="2790092"/>
              <a:ext cx="710386" cy="93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4" name="Groep 13"/>
            <p:cNvGrpSpPr>
              <a:grpSpLocks/>
            </p:cNvGrpSpPr>
            <p:nvPr/>
          </p:nvGrpSpPr>
          <p:grpSpPr bwMode="auto">
            <a:xfrm>
              <a:off x="6030599" y="3899689"/>
              <a:ext cx="792015" cy="1066819"/>
              <a:chOff x="5044721" y="1491302"/>
              <a:chExt cx="2442460" cy="2766168"/>
            </a:xfrm>
          </p:grpSpPr>
          <p:pic>
            <p:nvPicPr>
              <p:cNvPr id="33806" name="Afbeelding 2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940713" y="1491302"/>
                <a:ext cx="1546468" cy="1546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7" name="Afbeelding 21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848" y="2237985"/>
                <a:ext cx="1714500" cy="171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8" name="Afbeelding 22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721" y="2673294"/>
                <a:ext cx="1584175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805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31717">
              <a:off x="5232069" y="4899918"/>
              <a:ext cx="710386" cy="9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kstvak 34"/>
          <p:cNvSpPr txBox="1"/>
          <p:nvPr/>
        </p:nvSpPr>
        <p:spPr bwMode="auto">
          <a:xfrm>
            <a:off x="179388" y="1798638"/>
            <a:ext cx="2089150" cy="2124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nl-NL" sz="1200" b="1">
                <a:solidFill>
                  <a:srgbClr val="660066"/>
                </a:solidFill>
                <a:latin typeface="Calibri" pitchFamily="34" charset="0"/>
              </a:rPr>
              <a:t>zorgverlener – zorgverlener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e-Verwijzen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huisartsen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care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e-Lab apothekers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e-Overdracht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e-Medicatieoverdracht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Verbreding communicatie  </a:t>
            </a:r>
          </a:p>
          <a:p>
            <a:pPr eaLnBrk="1" hangingPunct="1">
              <a:buClr>
                <a:srgbClr val="A50575"/>
              </a:buClr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  met de eerste lijn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ZNO e-Consultatie</a:t>
            </a:r>
          </a:p>
          <a:p>
            <a:pPr eaLnBrk="1" hangingPunct="1">
              <a:buClr>
                <a:srgbClr val="A50575"/>
              </a:buClr>
              <a:buFont typeface="Arial" pitchFamily="34" charset="0"/>
              <a:buChar char="•"/>
            </a:pPr>
            <a:r>
              <a:rPr lang="nl-NL" altLang="nl-NL" sz="1200">
                <a:solidFill>
                  <a:srgbClr val="262626"/>
                </a:solidFill>
                <a:latin typeface="Calibri" pitchFamily="34" charset="0"/>
              </a:rPr>
              <a:t>Dossiervorming en inzage</a:t>
            </a:r>
          </a:p>
        </p:txBody>
      </p:sp>
    </p:spTree>
    <p:extLst>
      <p:ext uri="{BB962C8B-B14F-4D97-AF65-F5344CB8AC3E}">
        <p14:creationId xmlns:p14="http://schemas.microsoft.com/office/powerpoint/2010/main" val="34637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695a6e1cebd1595264bf2f06d753a5921d6d3c5"/>
</p:tagLst>
</file>

<file path=ppt/theme/theme1.xml><?xml version="1.0" encoding="utf-8"?>
<a:theme xmlns:a="http://schemas.openxmlformats.org/drawingml/2006/main" name="Standaardthema">
  <a:themeElements>
    <a:clrScheme name="ZorgNetOost">
      <a:dk1>
        <a:srgbClr val="262626"/>
      </a:dk1>
      <a:lt1>
        <a:sysClr val="window" lastClr="FFFFFF"/>
      </a:lt1>
      <a:dk2>
        <a:srgbClr val="7F7F7F"/>
      </a:dk2>
      <a:lt2>
        <a:srgbClr val="FFFFFF"/>
      </a:lt2>
      <a:accent1>
        <a:srgbClr val="A50575"/>
      </a:accent1>
      <a:accent2>
        <a:srgbClr val="FB7BD4"/>
      </a:accent2>
      <a:accent3>
        <a:srgbClr val="C2D81B"/>
      </a:accent3>
      <a:accent4>
        <a:srgbClr val="DEED6F"/>
      </a:accent4>
      <a:accent5>
        <a:srgbClr val="BFBFBF"/>
      </a:accent5>
      <a:accent6>
        <a:srgbClr val="595959"/>
      </a:accent6>
      <a:hlink>
        <a:srgbClr val="262626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810</TotalTime>
  <Words>1016</Words>
  <Application>Microsoft Office PowerPoint</Application>
  <PresentationFormat>Diavoorstelling (4:3)</PresentationFormat>
  <Paragraphs>341</Paragraphs>
  <Slides>40</Slides>
  <Notes>20</Notes>
  <HiddenSlides>3</HiddenSlides>
  <MMClips>1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Standaardthema</vt:lpstr>
      <vt:lpstr>Drie jaar ZorgNetOost</vt:lpstr>
      <vt:lpstr>Inhoud</vt:lpstr>
      <vt:lpstr>Introductie zorgnetoost</vt:lpstr>
      <vt:lpstr>PowerPoint-presentatie</vt:lpstr>
      <vt:lpstr>Uitgangspunten</vt:lpstr>
      <vt:lpstr>Organisatie en programma zorgnetoost</vt:lpstr>
      <vt:lpstr>Programma ZorgNetOost</vt:lpstr>
      <vt:lpstr>PowerPoint-presentatie</vt:lpstr>
      <vt:lpstr>Programma ZNO 2014 - 2016</vt:lpstr>
      <vt:lpstr>Programma ZNO 2014 - 2016</vt:lpstr>
      <vt:lpstr>Programma ZNO 2014 - 2016</vt:lpstr>
      <vt:lpstr>Programma ZNO 2014 - 2016</vt:lpstr>
      <vt:lpstr>ZNO referentiearchitectuur</vt:lpstr>
      <vt:lpstr>Architectuurmodel</vt:lpstr>
      <vt:lpstr>Interoperabiliteit</vt:lpstr>
      <vt:lpstr>Interoperabiliteitsniveaus</vt:lpstr>
      <vt:lpstr>Aanbevelingen</vt:lpstr>
      <vt:lpstr>Diensten ZorgNetOost</vt:lpstr>
      <vt:lpstr>Cross Enterprise Document Sharing (xds)</vt:lpstr>
      <vt:lpstr>Wat is IHE XDS?</vt:lpstr>
      <vt:lpstr>Belangrijkste XDS transacties</vt:lpstr>
      <vt:lpstr>ZNO XDS infrastructuur</vt:lpstr>
      <vt:lpstr>XDS aanpak</vt:lpstr>
      <vt:lpstr>XDS AANPAK REGIOTEAM ZNO</vt:lpstr>
      <vt:lpstr>Planning implementatie use cases ZNO XDS </vt:lpstr>
      <vt:lpstr>Image sharing animatie</vt:lpstr>
      <vt:lpstr>Regionaal vastleggen van patienttoestemming</vt:lpstr>
      <vt:lpstr>PatiëntPortaal; vastleggen toestemming</vt:lpstr>
      <vt:lpstr>Toestemming – opt-in</vt:lpstr>
      <vt:lpstr>Achtergrond</vt:lpstr>
      <vt:lpstr>Toestemming in de praktijk</vt:lpstr>
      <vt:lpstr>OPLOSSING EN SCENARIO  VASTLEGGEN TOESTEMMING</vt:lpstr>
      <vt:lpstr>PowerPoint-presentatie</vt:lpstr>
      <vt:lpstr>Oplossing</vt:lpstr>
      <vt:lpstr>Uitwerking oplossing</vt:lpstr>
      <vt:lpstr>Mockup patiënttoestemming vastleggen</vt:lpstr>
      <vt:lpstr>Toekomst </vt:lpstr>
      <vt:lpstr>Regionale samenwerkingsverbanden</vt:lpstr>
      <vt:lpstr>PowerPoint-presentatie</vt:lpstr>
      <vt:lpstr>Contactinformatie</vt:lpstr>
    </vt:vector>
  </TitlesOfParts>
  <Company>IZIT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Regionaal vastleggen van patienttoestemming</dc:title>
  <dc:creator>Marloes Sanders</dc:creator>
  <cp:lastModifiedBy>W.J. Jongejan</cp:lastModifiedBy>
  <cp:revision>57</cp:revision>
  <dcterms:created xsi:type="dcterms:W3CDTF">2014-04-04T09:23:13Z</dcterms:created>
  <dcterms:modified xsi:type="dcterms:W3CDTF">2018-08-20T18:58:07Z</dcterms:modified>
</cp:coreProperties>
</file>